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0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1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2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4" r:id="rId5"/>
    <p:sldMasterId id="2147483732" r:id="rId6"/>
    <p:sldMasterId id="2147483750" r:id="rId7"/>
    <p:sldMasterId id="2147483768" r:id="rId8"/>
    <p:sldMasterId id="2147483786" r:id="rId9"/>
    <p:sldMasterId id="2147483804" r:id="rId10"/>
    <p:sldMasterId id="2147483822" r:id="rId11"/>
    <p:sldMasterId id="2147483840" r:id="rId12"/>
    <p:sldMasterId id="2147483858" r:id="rId13"/>
  </p:sldMasterIdLst>
  <p:notesMasterIdLst>
    <p:notesMasterId r:id="rId140"/>
  </p:notesMasterIdLst>
  <p:sldIdLst>
    <p:sldId id="307" r:id="rId14"/>
    <p:sldId id="306" r:id="rId15"/>
    <p:sldId id="313" r:id="rId16"/>
    <p:sldId id="329" r:id="rId17"/>
    <p:sldId id="385" r:id="rId18"/>
    <p:sldId id="366" r:id="rId19"/>
    <p:sldId id="257" r:id="rId20"/>
    <p:sldId id="258" r:id="rId21"/>
    <p:sldId id="276" r:id="rId22"/>
    <p:sldId id="277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8" r:id="rId41"/>
    <p:sldId id="279" r:id="rId42"/>
    <p:sldId id="280" r:id="rId43"/>
    <p:sldId id="281" r:id="rId44"/>
    <p:sldId id="282" r:id="rId45"/>
    <p:sldId id="284" r:id="rId46"/>
    <p:sldId id="289" r:id="rId47"/>
    <p:sldId id="285" r:id="rId48"/>
    <p:sldId id="286" r:id="rId49"/>
    <p:sldId id="287" r:id="rId50"/>
    <p:sldId id="288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9" r:id="rId59"/>
    <p:sldId id="302" r:id="rId60"/>
    <p:sldId id="300" r:id="rId61"/>
    <p:sldId id="301" r:id="rId62"/>
    <p:sldId id="303" r:id="rId63"/>
    <p:sldId id="304" r:id="rId64"/>
    <p:sldId id="305" r:id="rId65"/>
    <p:sldId id="308" r:id="rId66"/>
    <p:sldId id="327" r:id="rId67"/>
    <p:sldId id="309" r:id="rId68"/>
    <p:sldId id="310" r:id="rId69"/>
    <p:sldId id="311" r:id="rId70"/>
    <p:sldId id="312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8" r:id="rId85"/>
    <p:sldId id="330" r:id="rId86"/>
    <p:sldId id="331" r:id="rId87"/>
    <p:sldId id="332" r:id="rId88"/>
    <p:sldId id="333" r:id="rId89"/>
    <p:sldId id="336" r:id="rId90"/>
    <p:sldId id="334" r:id="rId91"/>
    <p:sldId id="335" r:id="rId92"/>
    <p:sldId id="337" r:id="rId93"/>
    <p:sldId id="338" r:id="rId94"/>
    <p:sldId id="339" r:id="rId95"/>
    <p:sldId id="340" r:id="rId96"/>
    <p:sldId id="341" r:id="rId97"/>
    <p:sldId id="342" r:id="rId98"/>
    <p:sldId id="343" r:id="rId99"/>
    <p:sldId id="344" r:id="rId100"/>
    <p:sldId id="345" r:id="rId101"/>
    <p:sldId id="346" r:id="rId102"/>
    <p:sldId id="347" r:id="rId103"/>
    <p:sldId id="348" r:id="rId104"/>
    <p:sldId id="349" r:id="rId105"/>
    <p:sldId id="350" r:id="rId106"/>
    <p:sldId id="351" r:id="rId107"/>
    <p:sldId id="352" r:id="rId108"/>
    <p:sldId id="353" r:id="rId109"/>
    <p:sldId id="354" r:id="rId110"/>
    <p:sldId id="355" r:id="rId111"/>
    <p:sldId id="364" r:id="rId112"/>
    <p:sldId id="356" r:id="rId113"/>
    <p:sldId id="357" r:id="rId114"/>
    <p:sldId id="358" r:id="rId115"/>
    <p:sldId id="359" r:id="rId116"/>
    <p:sldId id="360" r:id="rId117"/>
    <p:sldId id="363" r:id="rId118"/>
    <p:sldId id="361" r:id="rId119"/>
    <p:sldId id="362" r:id="rId120"/>
    <p:sldId id="365" r:id="rId121"/>
    <p:sldId id="367" r:id="rId122"/>
    <p:sldId id="368" r:id="rId123"/>
    <p:sldId id="369" r:id="rId124"/>
    <p:sldId id="370" r:id="rId125"/>
    <p:sldId id="371" r:id="rId126"/>
    <p:sldId id="372" r:id="rId127"/>
    <p:sldId id="373" r:id="rId128"/>
    <p:sldId id="374" r:id="rId129"/>
    <p:sldId id="375" r:id="rId130"/>
    <p:sldId id="376" r:id="rId131"/>
    <p:sldId id="377" r:id="rId132"/>
    <p:sldId id="378" r:id="rId133"/>
    <p:sldId id="379" r:id="rId134"/>
    <p:sldId id="380" r:id="rId135"/>
    <p:sldId id="381" r:id="rId136"/>
    <p:sldId id="382" r:id="rId137"/>
    <p:sldId id="383" r:id="rId138"/>
    <p:sldId id="384" r:id="rId1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9822" autoAdjust="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4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63" Type="http://schemas.openxmlformats.org/officeDocument/2006/relationships/slide" Target="slides/slide50.xml"/><Relationship Id="rId84" Type="http://schemas.openxmlformats.org/officeDocument/2006/relationships/slide" Target="slides/slide71.xml"/><Relationship Id="rId138" Type="http://schemas.openxmlformats.org/officeDocument/2006/relationships/slide" Target="slides/slide125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slide" Target="slides/slide110.xml"/><Relationship Id="rId128" Type="http://schemas.openxmlformats.org/officeDocument/2006/relationships/slide" Target="slides/slide115.xml"/><Relationship Id="rId14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113" Type="http://schemas.openxmlformats.org/officeDocument/2006/relationships/slide" Target="slides/slide100.xml"/><Relationship Id="rId118" Type="http://schemas.openxmlformats.org/officeDocument/2006/relationships/slide" Target="slides/slide105.xml"/><Relationship Id="rId134" Type="http://schemas.openxmlformats.org/officeDocument/2006/relationships/slide" Target="slides/slide121.xml"/><Relationship Id="rId139" Type="http://schemas.openxmlformats.org/officeDocument/2006/relationships/slide" Target="slides/slide126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59" Type="http://schemas.openxmlformats.org/officeDocument/2006/relationships/slide" Target="slides/slide46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24" Type="http://schemas.openxmlformats.org/officeDocument/2006/relationships/slide" Target="slides/slide111.xml"/><Relationship Id="rId129" Type="http://schemas.openxmlformats.org/officeDocument/2006/relationships/slide" Target="slides/slide116.xml"/><Relationship Id="rId54" Type="http://schemas.openxmlformats.org/officeDocument/2006/relationships/slide" Target="slides/slide41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49" Type="http://schemas.openxmlformats.org/officeDocument/2006/relationships/slide" Target="slides/slide36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44" Type="http://schemas.openxmlformats.org/officeDocument/2006/relationships/slide" Target="slides/slide31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130" Type="http://schemas.openxmlformats.org/officeDocument/2006/relationships/slide" Target="slides/slide117.xml"/><Relationship Id="rId135" Type="http://schemas.openxmlformats.org/officeDocument/2006/relationships/slide" Target="slides/slide122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slide" Target="slides/slide107.xml"/><Relationship Id="rId125" Type="http://schemas.openxmlformats.org/officeDocument/2006/relationships/slide" Target="slides/slide112.xml"/><Relationship Id="rId14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Relationship Id="rId131" Type="http://schemas.openxmlformats.org/officeDocument/2006/relationships/slide" Target="slides/slide118.xml"/><Relationship Id="rId136" Type="http://schemas.openxmlformats.org/officeDocument/2006/relationships/slide" Target="slides/slide123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26" Type="http://schemas.openxmlformats.org/officeDocument/2006/relationships/slide" Target="slides/slide11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slide" Target="slides/slide108.xml"/><Relationship Id="rId14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2.xml"/><Relationship Id="rId46" Type="http://schemas.openxmlformats.org/officeDocument/2006/relationships/slide" Target="slides/slide33.xml"/><Relationship Id="rId67" Type="http://schemas.openxmlformats.org/officeDocument/2006/relationships/slide" Target="slides/slide54.xml"/><Relationship Id="rId116" Type="http://schemas.openxmlformats.org/officeDocument/2006/relationships/slide" Target="slides/slide103.xml"/><Relationship Id="rId137" Type="http://schemas.openxmlformats.org/officeDocument/2006/relationships/slide" Target="slides/slide12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62" Type="http://schemas.openxmlformats.org/officeDocument/2006/relationships/slide" Target="slides/slide49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111" Type="http://schemas.openxmlformats.org/officeDocument/2006/relationships/slide" Target="slides/slide98.xml"/><Relationship Id="rId132" Type="http://schemas.openxmlformats.org/officeDocument/2006/relationships/slide" Target="slides/slide119.xml"/><Relationship Id="rId15" Type="http://schemas.openxmlformats.org/officeDocument/2006/relationships/slide" Target="slides/slide2.xml"/><Relationship Id="rId36" Type="http://schemas.openxmlformats.org/officeDocument/2006/relationships/slide" Target="slides/slide23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27" Type="http://schemas.openxmlformats.org/officeDocument/2006/relationships/slide" Target="slides/slide11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52" Type="http://schemas.openxmlformats.org/officeDocument/2006/relationships/slide" Target="slides/slide39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slide" Target="slides/slide109.xml"/><Relationship Id="rId14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3.xml"/><Relationship Id="rId47" Type="http://schemas.openxmlformats.org/officeDocument/2006/relationships/slide" Target="slides/slide34.xml"/><Relationship Id="rId68" Type="http://schemas.openxmlformats.org/officeDocument/2006/relationships/slide" Target="slides/slide55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33" Type="http://schemas.openxmlformats.org/officeDocument/2006/relationships/slide" Target="slides/slide120.xml"/><Relationship Id="rId1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D7BFB-95BB-4A07-B05D-B8DFC68C59FA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4885-868D-41C1-8079-630BA173A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8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2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سلاح اليد المجردة من كل سلاح.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79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>
                <a:effectLst/>
              </a:rPr>
              <a:t>(40 ) رجلاً + قرنـا استشعار + ذيل مزدوج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9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اليمنى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6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0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>
                <a:solidFill>
                  <a:srgbClr val="767676"/>
                </a:solidFill>
                <a:effectLst/>
              </a:rPr>
              <a:t>مقياس يشير إلى قوة الزلزال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3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بالمرئ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69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1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مايكل آنجلو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43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الحرية - نيويورك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4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السينما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5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الأوروغواي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95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ليوناردو دي كابريو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73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وادي رم الجزء التاسع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44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أم كلثوم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1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94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9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/>
              <a:t>الضوء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88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4^1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38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(6+2/8)*4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46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68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0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إيطاليا 34+38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9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>
                <a:effectLst/>
              </a:rPr>
              <a:t>الذبابة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8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95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dirty="0">
                <a:effectLst/>
              </a:rPr>
              <a:t>رولان جاروس.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9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21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الإتحاد الدولي لكرة القدم.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A4885-868D-41C1-8079-630BA173ACA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4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D6C-EBBA-4CF7-BAD2-980C92B952EF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D20-B866-412A-BBBF-7AD3D601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4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D6C-EBBA-4CF7-BAD2-980C92B952EF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D20-B866-412A-BBBF-7AD3D601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963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462184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819042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206796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275057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665690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702194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376113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15133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72561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024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D6C-EBBA-4CF7-BAD2-980C92B952EF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D20-B866-412A-BBBF-7AD3D601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983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407951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40272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482922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756304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872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160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272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96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72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8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325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824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5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791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044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979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9942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808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688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722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4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484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251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471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208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441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12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09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768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659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34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5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784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283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87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0767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793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279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39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451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840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4975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7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721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525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68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80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206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505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64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4238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3398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395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647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363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853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834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2035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513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861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68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542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110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69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25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408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305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856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15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779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771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564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73169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0570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83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1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05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288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70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3271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302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0924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43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30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085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6304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67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3840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2436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41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0300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17298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9959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5035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3149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67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9967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7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D6C-EBBA-4CF7-BAD2-980C92B952EF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D20-B866-412A-BBBF-7AD3D601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63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3526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7779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0382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9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20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1200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7489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85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9072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3711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79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7003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60487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822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2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985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1650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92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07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17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87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60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88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73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31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56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D6C-EBBA-4CF7-BAD2-980C92B952EF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D20-B866-412A-BBBF-7AD3D601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33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26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444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3877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441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018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602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180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7462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981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02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D6C-EBBA-4CF7-BAD2-980C92B952EF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D20-B866-412A-BBBF-7AD3D601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98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9107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71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348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100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236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800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68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335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410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37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D6C-EBBA-4CF7-BAD2-980C92B952EF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D20-B866-412A-BBBF-7AD3D601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82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692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657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7808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131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532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459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667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636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759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08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D6C-EBBA-4CF7-BAD2-980C92B952EF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D20-B866-412A-BBBF-7AD3D601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416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1253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8698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6143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3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49007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602618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953746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184572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538515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085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D6C-EBBA-4CF7-BAD2-980C92B952EF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D20-B866-412A-BBBF-7AD3D601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74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025373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85926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052216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993482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2017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429368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482894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210695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126142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5789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D6C-EBBA-4CF7-BAD2-980C92B952EF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D20-B866-412A-BBBF-7AD3D601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90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670411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81390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541016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809837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668569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56180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811719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65897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17855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4483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AD6C-EBBA-4CF7-BAD2-980C92B952EF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0D20-B866-412A-BBBF-7AD3D601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733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044662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31079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734046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818694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007273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462113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392918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327259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262971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7728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3.xml"/><Relationship Id="rId16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9AD6C-EBBA-4CF7-BAD2-980C92B952EF}" type="datetimeFigureOut">
              <a:rPr lang="en-US" smtClean="0"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0D20-B866-412A-BBBF-7AD3D601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3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9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62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16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29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3D8E6-3CA3-4321-86C7-E0F228152F3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33DE3-F967-43C9-9342-C4D91FDC2FF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43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778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6D25C4-DA95-4114-87E9-0523DC538241}" type="datetimeFigureOut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16-Apr-21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70B40D1-494B-48A3-B6DC-52E82554DFBE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29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83134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16632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56D25C4-DA95-4114-87E9-0523DC538241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16-Apr-21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70B40D1-494B-48A3-B6DC-52E82554DFBE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60874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49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25C4-DA95-4114-87E9-0523DC53824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16-Apr-21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B40D1-494B-48A3-B6DC-52E82554DF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3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st-takla.org/Bibles/BibleSearch/showVerses.php?book=50&amp;chapter=17&amp;vmin=21&amp;vmax=2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9" Type="http://schemas.openxmlformats.org/officeDocument/2006/relationships/slide" Target="slide44.xml"/><Relationship Id="rId21" Type="http://schemas.openxmlformats.org/officeDocument/2006/relationships/slide" Target="slide26.xml"/><Relationship Id="rId34" Type="http://schemas.openxmlformats.org/officeDocument/2006/relationships/slide" Target="slide39.xml"/><Relationship Id="rId42" Type="http://schemas.openxmlformats.org/officeDocument/2006/relationships/slide" Target="slide47.xml"/><Relationship Id="rId47" Type="http://schemas.openxmlformats.org/officeDocument/2006/relationships/slide" Target="slide52.xml"/><Relationship Id="rId7" Type="http://schemas.openxmlformats.org/officeDocument/2006/relationships/slide" Target="slide12.xml"/><Relationship Id="rId2" Type="http://schemas.openxmlformats.org/officeDocument/2006/relationships/slide" Target="slide7.xml"/><Relationship Id="rId16" Type="http://schemas.openxmlformats.org/officeDocument/2006/relationships/slide" Target="slide21.xml"/><Relationship Id="rId29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7.xml"/><Relationship Id="rId37" Type="http://schemas.openxmlformats.org/officeDocument/2006/relationships/slide" Target="slide42.xml"/><Relationship Id="rId40" Type="http://schemas.openxmlformats.org/officeDocument/2006/relationships/slide" Target="slide45.xml"/><Relationship Id="rId45" Type="http://schemas.openxmlformats.org/officeDocument/2006/relationships/slide" Target="slide50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36" Type="http://schemas.openxmlformats.org/officeDocument/2006/relationships/slide" Target="slide41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6.xml"/><Relationship Id="rId44" Type="http://schemas.openxmlformats.org/officeDocument/2006/relationships/slide" Target="slide49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5.xml"/><Relationship Id="rId35" Type="http://schemas.openxmlformats.org/officeDocument/2006/relationships/slide" Target="slide40.xml"/><Relationship Id="rId43" Type="http://schemas.openxmlformats.org/officeDocument/2006/relationships/slide" Target="slide48.xml"/><Relationship Id="rId8" Type="http://schemas.openxmlformats.org/officeDocument/2006/relationships/slide" Target="slide13.xml"/><Relationship Id="rId3" Type="http://schemas.openxmlformats.org/officeDocument/2006/relationships/slide" Target="slide8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8.xml"/><Relationship Id="rId38" Type="http://schemas.openxmlformats.org/officeDocument/2006/relationships/slide" Target="slide43.xml"/><Relationship Id="rId46" Type="http://schemas.openxmlformats.org/officeDocument/2006/relationships/slide" Target="slide51.xml"/><Relationship Id="rId20" Type="http://schemas.openxmlformats.org/officeDocument/2006/relationships/slide" Target="slide25.xml"/><Relationship Id="rId41" Type="http://schemas.openxmlformats.org/officeDocument/2006/relationships/slide" Target="slide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64.xml"/><Relationship Id="rId18" Type="http://schemas.openxmlformats.org/officeDocument/2006/relationships/slide" Target="slide69.xml"/><Relationship Id="rId3" Type="http://schemas.openxmlformats.org/officeDocument/2006/relationships/slide" Target="slide54.xml"/><Relationship Id="rId21" Type="http://schemas.openxmlformats.org/officeDocument/2006/relationships/slide" Target="slide72.xml"/><Relationship Id="rId7" Type="http://schemas.openxmlformats.org/officeDocument/2006/relationships/slide" Target="slide58.xml"/><Relationship Id="rId12" Type="http://schemas.openxmlformats.org/officeDocument/2006/relationships/slide" Target="slide63.xml"/><Relationship Id="rId17" Type="http://schemas.openxmlformats.org/officeDocument/2006/relationships/slide" Target="slide68.xml"/><Relationship Id="rId2" Type="http://schemas.openxmlformats.org/officeDocument/2006/relationships/slide" Target="slide53.xml"/><Relationship Id="rId16" Type="http://schemas.openxmlformats.org/officeDocument/2006/relationships/slide" Target="slide67.xml"/><Relationship Id="rId20" Type="http://schemas.openxmlformats.org/officeDocument/2006/relationships/slide" Target="slide7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62.xml"/><Relationship Id="rId5" Type="http://schemas.openxmlformats.org/officeDocument/2006/relationships/slide" Target="slide56.xml"/><Relationship Id="rId15" Type="http://schemas.openxmlformats.org/officeDocument/2006/relationships/slide" Target="slide66.xml"/><Relationship Id="rId10" Type="http://schemas.openxmlformats.org/officeDocument/2006/relationships/slide" Target="slide61.xml"/><Relationship Id="rId19" Type="http://schemas.openxmlformats.org/officeDocument/2006/relationships/slide" Target="slide70.xml"/><Relationship Id="rId4" Type="http://schemas.openxmlformats.org/officeDocument/2006/relationships/slide" Target="slide55.xml"/><Relationship Id="rId9" Type="http://schemas.openxmlformats.org/officeDocument/2006/relationships/slide" Target="slide60.xml"/><Relationship Id="rId14" Type="http://schemas.openxmlformats.org/officeDocument/2006/relationships/slide" Target="slide6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8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13" Type="http://schemas.openxmlformats.org/officeDocument/2006/relationships/slide" Target="slide84.xml"/><Relationship Id="rId18" Type="http://schemas.openxmlformats.org/officeDocument/2006/relationships/slide" Target="slide89.xml"/><Relationship Id="rId3" Type="http://schemas.openxmlformats.org/officeDocument/2006/relationships/slide" Target="slide74.xml"/><Relationship Id="rId21" Type="http://schemas.openxmlformats.org/officeDocument/2006/relationships/slide" Target="slide92.xml"/><Relationship Id="rId7" Type="http://schemas.openxmlformats.org/officeDocument/2006/relationships/slide" Target="slide78.xml"/><Relationship Id="rId12" Type="http://schemas.openxmlformats.org/officeDocument/2006/relationships/slide" Target="slide83.xml"/><Relationship Id="rId17" Type="http://schemas.openxmlformats.org/officeDocument/2006/relationships/slide" Target="slide88.xml"/><Relationship Id="rId2" Type="http://schemas.openxmlformats.org/officeDocument/2006/relationships/slide" Target="slide73.xml"/><Relationship Id="rId16" Type="http://schemas.openxmlformats.org/officeDocument/2006/relationships/slide" Target="slide87.xml"/><Relationship Id="rId20" Type="http://schemas.openxmlformats.org/officeDocument/2006/relationships/slide" Target="slide9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7.xml"/><Relationship Id="rId11" Type="http://schemas.openxmlformats.org/officeDocument/2006/relationships/slide" Target="slide82.xml"/><Relationship Id="rId5" Type="http://schemas.openxmlformats.org/officeDocument/2006/relationships/slide" Target="slide76.xml"/><Relationship Id="rId15" Type="http://schemas.openxmlformats.org/officeDocument/2006/relationships/slide" Target="slide86.xml"/><Relationship Id="rId10" Type="http://schemas.openxmlformats.org/officeDocument/2006/relationships/slide" Target="slide81.xml"/><Relationship Id="rId19" Type="http://schemas.openxmlformats.org/officeDocument/2006/relationships/slide" Target="slide90.xml"/><Relationship Id="rId4" Type="http://schemas.openxmlformats.org/officeDocument/2006/relationships/slide" Target="slide75.xml"/><Relationship Id="rId9" Type="http://schemas.openxmlformats.org/officeDocument/2006/relationships/slide" Target="slide80.xml"/><Relationship Id="rId14" Type="http://schemas.openxmlformats.org/officeDocument/2006/relationships/slide" Target="slide8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5.xml"/><Relationship Id="rId13" Type="http://schemas.openxmlformats.org/officeDocument/2006/relationships/slide" Target="slide120.xml"/><Relationship Id="rId18" Type="http://schemas.openxmlformats.org/officeDocument/2006/relationships/slide" Target="slide125.xml"/><Relationship Id="rId3" Type="http://schemas.openxmlformats.org/officeDocument/2006/relationships/slide" Target="slide110.xml"/><Relationship Id="rId7" Type="http://schemas.openxmlformats.org/officeDocument/2006/relationships/slide" Target="slide114.xml"/><Relationship Id="rId12" Type="http://schemas.openxmlformats.org/officeDocument/2006/relationships/slide" Target="slide119.xml"/><Relationship Id="rId17" Type="http://schemas.openxmlformats.org/officeDocument/2006/relationships/slide" Target="slide124.xml"/><Relationship Id="rId2" Type="http://schemas.openxmlformats.org/officeDocument/2006/relationships/slide" Target="slide109.xml"/><Relationship Id="rId16" Type="http://schemas.openxmlformats.org/officeDocument/2006/relationships/slide" Target="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3.xml"/><Relationship Id="rId11" Type="http://schemas.openxmlformats.org/officeDocument/2006/relationships/slide" Target="slide118.xml"/><Relationship Id="rId5" Type="http://schemas.openxmlformats.org/officeDocument/2006/relationships/slide" Target="slide112.xml"/><Relationship Id="rId15" Type="http://schemas.openxmlformats.org/officeDocument/2006/relationships/slide" Target="slide122.xml"/><Relationship Id="rId10" Type="http://schemas.openxmlformats.org/officeDocument/2006/relationships/slide" Target="slide117.xml"/><Relationship Id="rId19" Type="http://schemas.openxmlformats.org/officeDocument/2006/relationships/slide" Target="slide126.xml"/><Relationship Id="rId4" Type="http://schemas.openxmlformats.org/officeDocument/2006/relationships/slide" Target="slide111.xml"/><Relationship Id="rId9" Type="http://schemas.openxmlformats.org/officeDocument/2006/relationships/slide" Target="slide116.xml"/><Relationship Id="rId14" Type="http://schemas.openxmlformats.org/officeDocument/2006/relationships/slide" Target="slide1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0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0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0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0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0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0.xml"/><Relationship Id="rId13" Type="http://schemas.openxmlformats.org/officeDocument/2006/relationships/slide" Target="slide105.xml"/><Relationship Id="rId3" Type="http://schemas.openxmlformats.org/officeDocument/2006/relationships/slide" Target="slide94.xml"/><Relationship Id="rId7" Type="http://schemas.openxmlformats.org/officeDocument/2006/relationships/slide" Target="slide99.xml"/><Relationship Id="rId12" Type="http://schemas.openxmlformats.org/officeDocument/2006/relationships/slide" Target="slide104.xml"/><Relationship Id="rId2" Type="http://schemas.openxmlformats.org/officeDocument/2006/relationships/slide" Target="slide93.xml"/><Relationship Id="rId16" Type="http://schemas.openxmlformats.org/officeDocument/2006/relationships/slide" Target="slide10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8.xml"/><Relationship Id="rId11" Type="http://schemas.openxmlformats.org/officeDocument/2006/relationships/slide" Target="slide103.xml"/><Relationship Id="rId5" Type="http://schemas.openxmlformats.org/officeDocument/2006/relationships/slide" Target="slide97.xml"/><Relationship Id="rId15" Type="http://schemas.openxmlformats.org/officeDocument/2006/relationships/slide" Target="slide107.xml"/><Relationship Id="rId10" Type="http://schemas.openxmlformats.org/officeDocument/2006/relationships/slide" Target="slide102.xml"/><Relationship Id="rId4" Type="http://schemas.openxmlformats.org/officeDocument/2006/relationships/slide" Target="slide95.xml"/><Relationship Id="rId9" Type="http://schemas.openxmlformats.org/officeDocument/2006/relationships/slide" Target="slide101.xml"/><Relationship Id="rId14" Type="http://schemas.openxmlformats.org/officeDocument/2006/relationships/slide" Target="slide10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0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0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0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0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0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0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0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1.xml"/><Relationship Id="rId4" Type="http://schemas.openxmlformats.org/officeDocument/2006/relationships/slide" Target="slide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0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2.xml"/><Relationship Id="rId5" Type="http://schemas.openxmlformats.org/officeDocument/2006/relationships/slide" Target="slide1.xml"/><Relationship Id="rId4" Type="http://schemas.openxmlformats.org/officeDocument/2006/relationships/image" Target="../media/image47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3.xml"/><Relationship Id="rId4" Type="http://schemas.openxmlformats.org/officeDocument/2006/relationships/slide" Target="slide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4.xml"/><Relationship Id="rId4" Type="http://schemas.openxmlformats.org/officeDocument/2006/relationships/slide" Target="slide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5.xml"/><Relationship Id="rId5" Type="http://schemas.openxmlformats.org/officeDocument/2006/relationships/slide" Target="slide1.xml"/><Relationship Id="rId4" Type="http://schemas.openxmlformats.org/officeDocument/2006/relationships/image" Target="../media/image47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6.xml"/><Relationship Id="rId4" Type="http://schemas.openxmlformats.org/officeDocument/2006/relationships/slide" Target="slide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7.xml"/><Relationship Id="rId5" Type="http://schemas.openxmlformats.org/officeDocument/2006/relationships/slide" Target="slide1.xml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8.xml"/><Relationship Id="rId4" Type="http://schemas.openxmlformats.org/officeDocument/2006/relationships/slide" Target="slide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9.xml"/><Relationship Id="rId5" Type="http://schemas.openxmlformats.org/officeDocument/2006/relationships/slide" Target="slide1.xml"/><Relationship Id="rId4" Type="http://schemas.openxmlformats.org/officeDocument/2006/relationships/image" Target="../media/image47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10.xml"/><Relationship Id="rId5" Type="http://schemas.openxmlformats.org/officeDocument/2006/relationships/slide" Target="slide1.xml"/><Relationship Id="rId4" Type="http://schemas.openxmlformats.org/officeDocument/2006/relationships/image" Target="../media/image47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11.xml"/><Relationship Id="rId4" Type="http://schemas.openxmlformats.org/officeDocument/2006/relationships/slide" Target="slide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12.xml"/><Relationship Id="rId4" Type="http://schemas.openxmlformats.org/officeDocument/2006/relationships/slide" Target="slide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13.xml"/><Relationship Id="rId4" Type="http://schemas.openxmlformats.org/officeDocument/2006/relationships/slide" Target="slide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14.xml"/><Relationship Id="rId4" Type="http://schemas.openxmlformats.org/officeDocument/2006/relationships/slide" Target="slide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15.xml"/><Relationship Id="rId4" Type="http://schemas.openxmlformats.org/officeDocument/2006/relationships/slide" Target="slide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16.xml"/><Relationship Id="rId5" Type="http://schemas.openxmlformats.org/officeDocument/2006/relationships/slide" Target="slide1.xml"/><Relationship Id="rId4" Type="http://schemas.openxmlformats.org/officeDocument/2006/relationships/image" Target="../media/image47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1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18.xml"/><Relationship Id="rId4" Type="http://schemas.openxmlformats.org/officeDocument/2006/relationships/slide" Target="slide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19.xml"/><Relationship Id="rId4" Type="http://schemas.openxmlformats.org/officeDocument/2006/relationships/slide" Target="slide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00.xml"/><Relationship Id="rId1" Type="http://schemas.openxmlformats.org/officeDocument/2006/relationships/themeOverride" Target="../theme/themeOverride20.xml"/><Relationship Id="rId4" Type="http://schemas.openxmlformats.org/officeDocument/2006/relationships/slide" Target="slide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D18E3FD5-249C-4FFA-9C64-E262D67C853E}"/>
              </a:ext>
            </a:extLst>
          </p:cNvPr>
          <p:cNvSpPr/>
          <p:nvPr/>
        </p:nvSpPr>
        <p:spPr>
          <a:xfrm>
            <a:off x="4572000" y="2413747"/>
            <a:ext cx="3048000" cy="2030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600" dirty="0"/>
              <a:t>ديني</a:t>
            </a:r>
            <a:endParaRPr lang="en-US" sz="6600" dirty="0"/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2BF0A3F-13DF-49B6-A13A-327F9BE6C4D1}"/>
              </a:ext>
            </a:extLst>
          </p:cNvPr>
          <p:cNvSpPr/>
          <p:nvPr/>
        </p:nvSpPr>
        <p:spPr>
          <a:xfrm>
            <a:off x="820849" y="447440"/>
            <a:ext cx="3048000" cy="2030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600" dirty="0"/>
              <a:t>رياضة</a:t>
            </a:r>
            <a:endParaRPr lang="en-US" sz="6600" dirty="0"/>
          </a:p>
        </p:txBody>
      </p:sp>
      <p:sp>
        <p:nvSpPr>
          <p:cNvPr id="6" name="Oval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F66273E1-D5B1-4EC0-8505-C9AF8D5B06EF}"/>
              </a:ext>
            </a:extLst>
          </p:cNvPr>
          <p:cNvSpPr/>
          <p:nvPr/>
        </p:nvSpPr>
        <p:spPr>
          <a:xfrm>
            <a:off x="8145014" y="4653116"/>
            <a:ext cx="3048000" cy="2030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600" dirty="0"/>
              <a:t>علوم</a:t>
            </a:r>
            <a:endParaRPr lang="en-US" sz="6600" dirty="0"/>
          </a:p>
        </p:txBody>
      </p:sp>
      <p:sp>
        <p:nvSpPr>
          <p:cNvPr id="7" name="Oval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E3240EA9-D001-465F-96F7-A43CA9B33C93}"/>
              </a:ext>
            </a:extLst>
          </p:cNvPr>
          <p:cNvSpPr/>
          <p:nvPr/>
        </p:nvSpPr>
        <p:spPr>
          <a:xfrm>
            <a:off x="820849" y="4653116"/>
            <a:ext cx="3048000" cy="2030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600" dirty="0"/>
              <a:t>فني</a:t>
            </a:r>
            <a:endParaRPr lang="en-US" sz="6600" dirty="0"/>
          </a:p>
        </p:txBody>
      </p:sp>
      <p:sp>
        <p:nvSpPr>
          <p:cNvPr id="8" name="Oval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7A25B-8297-4959-95A1-0735B390F319}"/>
              </a:ext>
            </a:extLst>
          </p:cNvPr>
          <p:cNvSpPr/>
          <p:nvPr/>
        </p:nvSpPr>
        <p:spPr>
          <a:xfrm>
            <a:off x="8145014" y="447440"/>
            <a:ext cx="3048000" cy="2030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600" dirty="0"/>
              <a:t>ألغاز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695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67EA679D-479D-4AB8-8335-49231D21F8A6}"/>
              </a:ext>
            </a:extLst>
          </p:cNvPr>
          <p:cNvSpPr/>
          <p:nvPr/>
        </p:nvSpPr>
        <p:spPr>
          <a:xfrm>
            <a:off x="10809028" y="57929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35DAA6A-4EDA-45DF-A833-0E92203AA126}"/>
              </a:ext>
            </a:extLst>
          </p:cNvPr>
          <p:cNvSpPr/>
          <p:nvPr/>
        </p:nvSpPr>
        <p:spPr>
          <a:xfrm>
            <a:off x="3916749" y="4487493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صوم، صلاة، صدقة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18773" y="2217107"/>
            <a:ext cx="5484590" cy="1878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dirty="0" smtClean="0"/>
              <a:t>ثلاثة امور تختصر مسيرتنا في </a:t>
            </a:r>
            <a:r>
              <a:rPr lang="ar-DZ" sz="2800" dirty="0"/>
              <a:t>الزمن الاربعيني</a:t>
            </a:r>
            <a:br>
              <a:rPr lang="ar-DZ" sz="2800" dirty="0"/>
            </a:br>
            <a:r>
              <a:rPr lang="ar-DZ" sz="2800" dirty="0" smtClean="0"/>
              <a:t>اذكرها</a:t>
            </a:r>
            <a:endParaRPr lang="ar-DZ" sz="2800" dirty="0"/>
          </a:p>
        </p:txBody>
      </p:sp>
    </p:spTree>
    <p:extLst>
      <p:ext uri="{BB962C8B-B14F-4D97-AF65-F5344CB8AC3E}">
        <p14:creationId xmlns:p14="http://schemas.microsoft.com/office/powerpoint/2010/main" val="9982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174" y="5114106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من رسم هذه اللوحة؟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0514A5-8FEA-4BBE-A964-46311D8C5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7921"/>
            <a:ext cx="11430000" cy="4743450"/>
          </a:xfrm>
          <a:prstGeom prst="rect">
            <a:avLst/>
          </a:prstGeom>
        </p:spPr>
      </p:pic>
      <p:sp>
        <p:nvSpPr>
          <p:cNvPr id="6" name="Arrow: Right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7357851-F93D-4443-9F59-EAA6C9994689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1BF6BD2-9D33-4BC3-AD59-D0548BBCC0F8}"/>
              </a:ext>
            </a:extLst>
          </p:cNvPr>
          <p:cNvSpPr/>
          <p:nvPr/>
        </p:nvSpPr>
        <p:spPr>
          <a:xfrm>
            <a:off x="8435117" y="342900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مايكل آنجلو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8548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•أين يوجد أكبر تمثال نحاسي في العالم؟</a:t>
            </a:r>
            <a:endParaRPr lang="en-US" dirty="0"/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554F3E4A-106B-4285-B54D-6614A9C0F86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5A8932E-6A90-4413-9566-FD2E6EB37D56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نيويورك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0966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ما هو الفن السابع</a:t>
            </a:r>
            <a:endParaRPr lang="en-US" dirty="0"/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3CCA3404-E949-457E-A218-C37664B0E14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7D1EDF1-428B-415E-BE1E-B275A3BCF7AF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السينما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3740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من هو بطل فيلم تايتنك؟</a:t>
            </a:r>
            <a:endParaRPr lang="en-US" dirty="0"/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70DF124-3849-48D2-8AA4-9FA50086AF3F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1E3CF59-4A1A-4185-B597-CDBB383828D8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ليوناردو </a:t>
            </a:r>
            <a:r>
              <a:rPr lang="ar-JO" sz="4400" dirty="0" err="1" smtClean="0"/>
              <a:t>ديكابريو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1278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أين صور الفيلم العالمي حرب النجوم؟</a:t>
            </a:r>
            <a:endParaRPr lang="en-US" dirty="0"/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4CCE9BA1-EE15-490D-9C4E-0B0BB542207A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B5CC5B3-655A-4509-B935-0BC754F9564A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وادي رم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42032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غنوا أغنية من اختيار الفريق الثاني.</a:t>
            </a:r>
            <a:endParaRPr lang="en-US" dirty="0"/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36B64E6F-2DBD-4AC6-902A-F7EC3BC4D395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من صاحب أغنية فات الميعاد؟</a:t>
            </a:r>
            <a:endParaRPr lang="en-US" dirty="0"/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6E6894C5-AE53-4359-99A8-67598BF2255A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87A72C5-E3CE-4749-83C2-81909252E974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أم كلثوم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0632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من لحن أغينة مسلسل نهاية رجل شجاع؟</a:t>
            </a:r>
            <a:endParaRPr lang="en-US" dirty="0"/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DA138BE5-8A68-4863-80F7-B6346FA0CFAC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C6868F4-45B4-4720-AF06-B4645968AE5D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الموسيقار الأردني طارق الناصر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2312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من كاتب مسرحية هامليت؟</a:t>
            </a:r>
            <a:endParaRPr lang="en-US" dirty="0"/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B6874D2B-87B7-45A5-A873-D9D7A8743277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049F0E3-D7D8-4CC7-B7F7-E34ADF65EE6F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err="1" smtClean="0"/>
              <a:t>شيكسبير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1609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="" xmlns:a16="http://schemas.microsoft.com/office/drawing/2014/main" id="{DD740098-B1FC-4518-A8DD-8BB62076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02" y="1823217"/>
            <a:ext cx="10916265" cy="1952369"/>
          </a:xfrm>
        </p:spPr>
        <p:txBody>
          <a:bodyPr>
            <a:normAutofit/>
          </a:bodyPr>
          <a:lstStyle/>
          <a:p>
            <a:pPr algn="ctr"/>
            <a:r>
              <a:rPr lang="ar-JO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له أوراق … و ما هو بنبات ، وله جلد … و ما هو بحيوان ، و يُعَلِّم … و ما هو بإنسان، فما هو ؟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BF6E2DAB-17E7-4FFA-BD4D-D384F7D771DF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336A999-B623-4A78-AF8A-83DD49EE696E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الكتاب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1591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883369" y="4425880"/>
            <a:ext cx="4630134" cy="24781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dirty="0" smtClean="0">
                <a:ln w="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هناك </a:t>
            </a:r>
            <a:r>
              <a:rPr lang="ar-JO" sz="4000" dirty="0">
                <a:ln w="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شرطين للخلاص أذكرهما؟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202303" y="0"/>
            <a:ext cx="3848669" cy="112475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5400" dirty="0">
                <a:ln w="0"/>
                <a:solidFill>
                  <a:srgbClr val="FF0000"/>
                </a:solidFill>
                <a:effectLst/>
              </a:rPr>
              <a:t>السؤال الخامس</a:t>
            </a:r>
          </a:p>
        </p:txBody>
      </p:sp>
      <p:sp>
        <p:nvSpPr>
          <p:cNvPr id="8" name="مستطيل مستدير الزوايا 5"/>
          <p:cNvSpPr/>
          <p:nvPr/>
        </p:nvSpPr>
        <p:spPr>
          <a:xfrm>
            <a:off x="136099" y="-1838"/>
            <a:ext cx="3848669" cy="112475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dirty="0">
                <a:ln w="0"/>
                <a:solidFill>
                  <a:srgbClr val="FF0000"/>
                </a:solidFill>
                <a:effectLst/>
              </a:rPr>
              <a:t>رسالة القديس بولس إلى أهل روما 10: 8-13</a:t>
            </a:r>
          </a:p>
        </p:txBody>
      </p:sp>
      <p:sp>
        <p:nvSpPr>
          <p:cNvPr id="10" name="Arrow: Right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3B4DC50-1358-48F2-9948-E63730EB6CBE}"/>
              </a:ext>
            </a:extLst>
          </p:cNvPr>
          <p:cNvSpPr/>
          <p:nvPr/>
        </p:nvSpPr>
        <p:spPr>
          <a:xfrm>
            <a:off x="10754474" y="5768788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10A5F59F-3EB0-4198-909F-02CB31EF22B1}"/>
              </a:ext>
            </a:extLst>
          </p:cNvPr>
          <p:cNvSpPr/>
          <p:nvPr/>
        </p:nvSpPr>
        <p:spPr>
          <a:xfrm>
            <a:off x="8480324" y="1815835"/>
            <a:ext cx="3711676" cy="1613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2800" b="1" dirty="0"/>
          </a:p>
          <a:p>
            <a:pPr algn="ctr"/>
            <a:endParaRPr lang="ar-JO" sz="2800" b="1" dirty="0"/>
          </a:p>
          <a:p>
            <a:pPr algn="ctr"/>
            <a:r>
              <a:rPr lang="ar-JO" sz="2800" b="1" dirty="0"/>
              <a:t>لأَنَّكَ إِنِ اعْتَرَفْتَ بِفَمِكَ بِالرَّبِّ يَسُوعَ، وَآمَنْتَ بِقَلْبِكَ أَنَّ اللهَ أَقَامَهُ مِنَ الأَمْوَاتِ، خَلَصْتَ.</a:t>
            </a:r>
            <a:r>
              <a:rPr lang="ar-JO" sz="6000" dirty="0"/>
              <a:t/>
            </a:r>
            <a:br>
              <a:rPr lang="ar-JO" sz="6000" dirty="0"/>
            </a:br>
            <a:endParaRPr lang="ar-JO" sz="6000" dirty="0"/>
          </a:p>
        </p:txBody>
      </p:sp>
    </p:spTree>
    <p:extLst>
      <p:ext uri="{BB962C8B-B14F-4D97-AF65-F5344CB8AC3E}">
        <p14:creationId xmlns:p14="http://schemas.microsoft.com/office/powerpoint/2010/main" val="14777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="" xmlns:a16="http://schemas.microsoft.com/office/drawing/2014/main" id="{DD740098-B1FC-4518-A8DD-8BB62076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02" y="1823217"/>
            <a:ext cx="10916265" cy="1952369"/>
          </a:xfrm>
        </p:spPr>
        <p:txBody>
          <a:bodyPr>
            <a:normAutofit/>
          </a:bodyPr>
          <a:lstStyle/>
          <a:p>
            <a:pPr algn="ctr"/>
            <a:r>
              <a:rPr lang="ar-JO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كم عدد أفراد الأسرة التي تتكون من 6 فتيات ولكل منهن أخ؟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C68EF8B3-17F8-406D-B95E-6E91E4BF2275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857E21A-8E25-4C56-82BB-E10F56B64BEC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9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05895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="" xmlns:a16="http://schemas.microsoft.com/office/drawing/2014/main" id="{DD740098-B1FC-4518-A8DD-8BB62076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02" y="1823217"/>
            <a:ext cx="10916265" cy="1952369"/>
          </a:xfrm>
        </p:spPr>
        <p:txBody>
          <a:bodyPr>
            <a:normAutofit/>
          </a:bodyPr>
          <a:lstStyle/>
          <a:p>
            <a:pPr algn="ctr"/>
            <a:r>
              <a:rPr lang="ar-JO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ما هو البيت الذي ليس له نوافذ أو أبواب؟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ED3ECC51-4856-4108-89CB-A337250866C7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929170B-B617-490E-B23D-66C8CCD06E2B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بيت الشعر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355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="" xmlns:a16="http://schemas.microsoft.com/office/drawing/2014/main" id="{DD740098-B1FC-4518-A8DD-8BB62076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02" y="1823217"/>
            <a:ext cx="10916265" cy="1952369"/>
          </a:xfrm>
        </p:spPr>
        <p:txBody>
          <a:bodyPr>
            <a:normAutofit/>
          </a:bodyPr>
          <a:lstStyle/>
          <a:p>
            <a:pPr algn="ctr"/>
            <a:r>
              <a:rPr lang="ar-JO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لا بداية لي ولا نهاية فمن أكون؟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7D054DE-058C-4D02-ACD1-AB831A4428D9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1F678DC-8D46-4798-8D7D-AC71C9539830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الدائرة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6167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="" xmlns:a16="http://schemas.microsoft.com/office/drawing/2014/main" id="{DD740098-B1FC-4518-A8DD-8BB62076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02" y="1823217"/>
            <a:ext cx="10916265" cy="1952369"/>
          </a:xfrm>
        </p:spPr>
        <p:txBody>
          <a:bodyPr>
            <a:normAutofit/>
          </a:bodyPr>
          <a:lstStyle/>
          <a:p>
            <a:pPr algn="ctr"/>
            <a:r>
              <a:rPr lang="ar-JO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ما هو الشيء الذي له أسنان ولا يعض؟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24DD1E73-A08F-4E5B-9885-64EB2D0F245F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="" xmlns:a16="http://schemas.microsoft.com/office/drawing/2014/main" id="{7C20B92F-A87A-4F68-9E28-EF0B378F3050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المشط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9806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="" xmlns:a16="http://schemas.microsoft.com/office/drawing/2014/main" id="{DD740098-B1FC-4518-A8DD-8BB62076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02" y="1823217"/>
            <a:ext cx="10916265" cy="1952369"/>
          </a:xfrm>
        </p:spPr>
        <p:txBody>
          <a:bodyPr>
            <a:normAutofit/>
          </a:bodyPr>
          <a:lstStyle/>
          <a:p>
            <a:pPr algn="ctr"/>
            <a:r>
              <a:rPr lang="ar-JO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الشيء الذي يدخل الماء دون أن يبتل؟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6F59E8A2-7A49-4727-90EC-8E6ABD55BCF2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7C20B92F-A87A-4F68-9E28-EF0B378F3050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الضوء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7092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="" xmlns:a16="http://schemas.microsoft.com/office/drawing/2014/main" id="{DD740098-B1FC-4518-A8DD-8BB62076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02" y="1823217"/>
            <a:ext cx="10916265" cy="1952369"/>
          </a:xfrm>
        </p:spPr>
        <p:txBody>
          <a:bodyPr>
            <a:normAutofit/>
          </a:bodyPr>
          <a:lstStyle/>
          <a:p>
            <a:pPr algn="ctr"/>
            <a:r>
              <a:rPr lang="ar-JO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لو كان مبارح بكرة كان اليوم السبت، ما هو اليوم؟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A7748710-D5A7-47A1-A20A-9598903BA607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BB62A25-77E5-4B71-AAF8-2623923178C5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الإثنين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2658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CAA122A-F0E6-4407-ABBB-E35DF8D1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566583"/>
            <a:ext cx="8613920" cy="5347520"/>
          </a:xfrm>
          <a:prstGeom prst="rect">
            <a:avLst/>
          </a:prstGeom>
        </p:spPr>
      </p:pic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C7B013F0-2A21-4AFD-B9E2-DA7E2EE2E395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59C7362-B7B2-4ED6-B602-0DD01A95AC30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90ْ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5096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1AA53E-FCBB-4F3B-A01F-3B3D8D9A4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57" y="806463"/>
            <a:ext cx="9346485" cy="5245073"/>
          </a:xfrm>
          <a:prstGeom prst="rect">
            <a:avLst/>
          </a:prstGeom>
        </p:spPr>
      </p:pic>
      <p:sp>
        <p:nvSpPr>
          <p:cNvPr id="5" name="Arrow: Right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FB4DDC4F-D683-44B6-BA81-474212FF7D39}"/>
              </a:ext>
            </a:extLst>
          </p:cNvPr>
          <p:cNvSpPr/>
          <p:nvPr/>
        </p:nvSpPr>
        <p:spPr>
          <a:xfrm>
            <a:off x="10744354" y="5666101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CE5D5C5-FC0C-4225-A79C-471A0161C55F}"/>
              </a:ext>
            </a:extLst>
          </p:cNvPr>
          <p:cNvSpPr/>
          <p:nvPr/>
        </p:nvSpPr>
        <p:spPr>
          <a:xfrm>
            <a:off x="249543" y="2652956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512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64859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BB82E4-F798-4A00-B956-2F0227743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31" y="657033"/>
            <a:ext cx="9712410" cy="4876695"/>
          </a:xfrm>
          <a:prstGeom prst="rect">
            <a:avLst/>
          </a:prstGeom>
        </p:spPr>
      </p:pic>
      <p:sp>
        <p:nvSpPr>
          <p:cNvPr id="9" name="Arrow: Right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C773A484-791F-4A30-9A2D-625107E228E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E143C884-2940-431C-A304-1FD48A8BBC7F}"/>
              </a:ext>
            </a:extLst>
          </p:cNvPr>
          <p:cNvSpPr/>
          <p:nvPr/>
        </p:nvSpPr>
        <p:spPr>
          <a:xfrm>
            <a:off x="0" y="2853356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No eat for three days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416990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441B79-A76C-4048-B3B4-FF48C90D4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61" y="326461"/>
            <a:ext cx="6205077" cy="6205077"/>
          </a:xfrm>
          <a:prstGeom prst="rect">
            <a:avLst/>
          </a:prstGeom>
        </p:spPr>
      </p:pic>
      <p:sp>
        <p:nvSpPr>
          <p:cNvPr id="6" name="Arrow: Right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F5412FAB-7FFC-4918-834F-0C00A92D751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533DB97-66CC-4B0B-9081-E9AEA245E28F}"/>
              </a:ext>
            </a:extLst>
          </p:cNvPr>
          <p:cNvSpPr/>
          <p:nvPr/>
        </p:nvSpPr>
        <p:spPr>
          <a:xfrm>
            <a:off x="15954" y="2022312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(6+2/8)*4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983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88" y="1"/>
            <a:ext cx="5916058" cy="5618601"/>
          </a:xfrm>
        </p:spPr>
      </p:pic>
      <p:sp>
        <p:nvSpPr>
          <p:cNvPr id="7" name="Rounded Rectangle 6"/>
          <p:cNvSpPr/>
          <p:nvPr/>
        </p:nvSpPr>
        <p:spPr>
          <a:xfrm>
            <a:off x="2561421" y="5669946"/>
            <a:ext cx="6918592" cy="1188054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ذكر المسيح أن من سيرث الملكوت هم من سيقومون بعدد من أعمال الرحمة التي تندرج من ضمن الصدقات العملية أذكر ثلاث منهم</a:t>
            </a:r>
            <a:endParaRPr lang="en-US" sz="2400" b="1" dirty="0">
              <a:ln w="10160">
                <a:solidFill>
                  <a:srgbClr val="C54F7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مستطيل مستدير الزوايا 5"/>
          <p:cNvSpPr/>
          <p:nvPr/>
        </p:nvSpPr>
        <p:spPr>
          <a:xfrm>
            <a:off x="9099933" y="1"/>
            <a:ext cx="2951039" cy="10686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ln w="0"/>
                <a:solidFill>
                  <a:srgbClr val="FF0000"/>
                </a:solidFill>
              </a:rPr>
              <a:t>السؤال السادس</a:t>
            </a:r>
          </a:p>
        </p:txBody>
      </p:sp>
      <p:sp>
        <p:nvSpPr>
          <p:cNvPr id="9" name="مستطيل مستدير الزوايا 5"/>
          <p:cNvSpPr/>
          <p:nvPr/>
        </p:nvSpPr>
        <p:spPr>
          <a:xfrm>
            <a:off x="0" y="2"/>
            <a:ext cx="2951039" cy="10686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>
                <a:ln w="0"/>
                <a:solidFill>
                  <a:srgbClr val="FF0000"/>
                </a:solidFill>
              </a:rPr>
              <a:t>إنجيل متى 25</a:t>
            </a:r>
          </a:p>
        </p:txBody>
      </p:sp>
      <p:sp>
        <p:nvSpPr>
          <p:cNvPr id="10" name="Arrow: Right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31CDA51D-F9E6-4ADD-BA8F-AB28905B3254}"/>
              </a:ext>
            </a:extLst>
          </p:cNvPr>
          <p:cNvSpPr/>
          <p:nvPr/>
        </p:nvSpPr>
        <p:spPr>
          <a:xfrm>
            <a:off x="10688080" y="5820131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CD62DFDD-0996-4354-9F8D-4ADBD521DA42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أطعام الجياع</a:t>
            </a:r>
          </a:p>
          <a:p>
            <a:pPr algn="ctr"/>
            <a:r>
              <a:rPr lang="ar-JO" sz="4400" dirty="0"/>
              <a:t>كسو العراء</a:t>
            </a:r>
          </a:p>
          <a:p>
            <a:pPr algn="ctr"/>
            <a:r>
              <a:rPr lang="ar-JO" sz="4400" dirty="0"/>
              <a:t>زيارة المرضى</a:t>
            </a:r>
          </a:p>
        </p:txBody>
      </p:sp>
    </p:spTree>
    <p:extLst>
      <p:ext uri="{BB962C8B-B14F-4D97-AF65-F5344CB8AC3E}">
        <p14:creationId xmlns:p14="http://schemas.microsoft.com/office/powerpoint/2010/main" val="41447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A22932-D821-40CD-A760-CBECEB853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Arrow: Right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056D62B3-5373-4F44-98DE-9A2F85537EBD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98388E7-F590-4C0A-B6FE-2D43C639E37A}"/>
              </a:ext>
            </a:extLst>
          </p:cNvPr>
          <p:cNvSpPr/>
          <p:nvPr/>
        </p:nvSpPr>
        <p:spPr>
          <a:xfrm>
            <a:off x="3712568" y="1200661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23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6023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A2EF17-EB03-447D-87D4-3A8A558F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67" y="284110"/>
            <a:ext cx="9468465" cy="5720531"/>
          </a:xfrm>
          <a:prstGeom prst="rect">
            <a:avLst/>
          </a:prstGeom>
        </p:spPr>
      </p:pic>
      <p:sp>
        <p:nvSpPr>
          <p:cNvPr id="7" name="Arrow: Right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85780A18-A151-4C1A-9025-DDCD989B60FD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3686887-1403-49C1-B265-A8C1CD25F4E9}"/>
              </a:ext>
            </a:extLst>
          </p:cNvPr>
          <p:cNvSpPr/>
          <p:nvPr/>
        </p:nvSpPr>
        <p:spPr>
          <a:xfrm>
            <a:off x="293788" y="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هاني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739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="" xmlns:a16="http://schemas.microsoft.com/office/drawing/2014/main" id="{DD740098-B1FC-4518-A8DD-8BB62076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02" y="1823217"/>
            <a:ext cx="10916265" cy="1952369"/>
          </a:xfrm>
        </p:spPr>
        <p:txBody>
          <a:bodyPr>
            <a:normAutofit/>
          </a:bodyPr>
          <a:lstStyle/>
          <a:p>
            <a:pPr algn="ctr"/>
            <a:r>
              <a:rPr lang="ar-JO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خمس اعداد متتالية حاصل جمعهما يساوى مائة</a:t>
            </a: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667AF71-4296-4D72-8D39-F89F20E10B61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9A71553-10EB-4849-A6F3-04B1D551D557}"/>
              </a:ext>
            </a:extLst>
          </p:cNvPr>
          <p:cNvSpPr/>
          <p:nvPr/>
        </p:nvSpPr>
        <p:spPr>
          <a:xfrm>
            <a:off x="3031958" y="4234570"/>
            <a:ext cx="4903035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18+19+20+21+22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2124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="" xmlns:a16="http://schemas.microsoft.com/office/drawing/2014/main" id="{DD740098-B1FC-4518-A8DD-8BB62076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02" y="1823217"/>
            <a:ext cx="10916265" cy="1952369"/>
          </a:xfrm>
        </p:spPr>
        <p:txBody>
          <a:bodyPr>
            <a:normAutofit/>
          </a:bodyPr>
          <a:lstStyle/>
          <a:p>
            <a:pPr algn="ctr"/>
            <a:r>
              <a:rPr lang="ar-JO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شخص قتل </a:t>
            </a:r>
            <a:r>
              <a:rPr lang="ar-JO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ربع سكان </a:t>
            </a:r>
            <a:r>
              <a:rPr lang="ar-JO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الارض مره واحده فمن هو؟</a:t>
            </a:r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F35733B1-167C-4C0D-AEC0-B861CBBC4CFA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44474CE-2285-4533-A385-FDCF5B0A8A73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قابيل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099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01EB8D-F940-4F07-B99C-732ED7A2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28" y="188388"/>
            <a:ext cx="8519344" cy="6481223"/>
          </a:xfrm>
          <a:prstGeom prst="rect">
            <a:avLst/>
          </a:prstGeom>
        </p:spPr>
      </p:pic>
      <p:sp>
        <p:nvSpPr>
          <p:cNvPr id="7" name="Arrow: Right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27F04AA-B469-402D-8537-4B97A71E7E8F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C7C91A5-8CC5-42ED-8D24-C55B13DA3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77" y="139761"/>
            <a:ext cx="7664245" cy="6578477"/>
          </a:xfrm>
          <a:prstGeom prst="rect">
            <a:avLst/>
          </a:prstGeom>
        </p:spPr>
      </p:pic>
      <p:sp>
        <p:nvSpPr>
          <p:cNvPr id="7" name="Arrow: Right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A1171CB8-3F84-4F13-BE3B-8587618778A7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6380420F-6B23-4834-962D-68158D266E0F}"/>
              </a:ext>
            </a:extLst>
          </p:cNvPr>
          <p:cNvSpPr/>
          <p:nvPr/>
        </p:nvSpPr>
        <p:spPr>
          <a:xfrm>
            <a:off x="8435117" y="177159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6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40082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DED69A-C412-4B7F-95DE-D1E174E85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63" y="470342"/>
            <a:ext cx="7676074" cy="5917316"/>
          </a:xfrm>
          <a:prstGeom prst="rect">
            <a:avLst/>
          </a:prstGeom>
        </p:spPr>
      </p:pic>
      <p:sp>
        <p:nvSpPr>
          <p:cNvPr id="7" name="Arrow: Right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EFC750AF-EEE9-43AB-ADEA-721DA3BD5B17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44F0B532-A8E2-4B72-BD2C-0F0BC93244C5}"/>
              </a:ext>
            </a:extLst>
          </p:cNvPr>
          <p:cNvSpPr/>
          <p:nvPr/>
        </p:nvSpPr>
        <p:spPr>
          <a:xfrm>
            <a:off x="3258214" y="4159319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أنا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3788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2027104" y="5785793"/>
            <a:ext cx="8783623" cy="68223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spc="50" dirty="0">
                <a:ln w="9525" cmpd="sng">
                  <a:solidFill>
                    <a:srgbClr val="9EC54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EC544">
                      <a:alpha val="40000"/>
                    </a:srgbClr>
                  </a:glow>
                </a:effectLst>
              </a:rPr>
              <a:t>فمتى صمتم ...........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494952" y="56923"/>
            <a:ext cx="2631550" cy="61510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dirty="0">
                <a:ln w="0"/>
                <a:solidFill>
                  <a:srgbClr val="FF0000"/>
                </a:solidFill>
              </a:rPr>
              <a:t>السؤال السابع</a:t>
            </a: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54918" y="58863"/>
            <a:ext cx="2631550" cy="61316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>
                <a:ln w="0"/>
                <a:solidFill>
                  <a:srgbClr val="FF0000"/>
                </a:solidFill>
              </a:rPr>
              <a:t>أكمل الآية</a:t>
            </a:r>
          </a:p>
        </p:txBody>
      </p:sp>
      <p:sp>
        <p:nvSpPr>
          <p:cNvPr id="9" name="Rectangle 8"/>
          <p:cNvSpPr/>
          <p:nvPr/>
        </p:nvSpPr>
        <p:spPr>
          <a:xfrm>
            <a:off x="-59982" y="6468023"/>
            <a:ext cx="12410320" cy="787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rrow: Right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61EDFA49-FF28-487B-A903-C87502F6DA77}"/>
              </a:ext>
            </a:extLst>
          </p:cNvPr>
          <p:cNvSpPr/>
          <p:nvPr/>
        </p:nvSpPr>
        <p:spPr>
          <a:xfrm>
            <a:off x="10795847" y="5423174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008F5FF-8129-4F76-B4C8-A3E209C9EF30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متى 6: 16</a:t>
            </a:r>
          </a:p>
        </p:txBody>
      </p:sp>
    </p:spTree>
    <p:extLst>
      <p:ext uri="{BB962C8B-B14F-4D97-AF65-F5344CB8AC3E}">
        <p14:creationId xmlns:p14="http://schemas.microsoft.com/office/powerpoint/2010/main" val="151283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4" y="721811"/>
            <a:ext cx="10664328" cy="469848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1608463" y="5785793"/>
            <a:ext cx="10146535" cy="682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>
                <a:ln w="22225">
                  <a:solidFill>
                    <a:srgbClr val="50BEA3"/>
                  </a:solidFill>
                  <a:prstDash val="solid"/>
                </a:ln>
                <a:solidFill>
                  <a:srgbClr val="50BEA3">
                    <a:lumMod val="40000"/>
                    <a:lumOff val="60000"/>
                  </a:srgbClr>
                </a:solidFill>
              </a:rPr>
              <a:t>يقول الإنجيل أن التلاميذ لم يكونوا يصومون قبل صعود المسيح إلى السماء </a:t>
            </a:r>
          </a:p>
          <a:p>
            <a:pPr algn="ctr"/>
            <a:r>
              <a:rPr lang="ar-JO" sz="3200" b="1" dirty="0">
                <a:ln w="22225">
                  <a:solidFill>
                    <a:srgbClr val="50BEA3"/>
                  </a:solidFill>
                  <a:prstDash val="solid"/>
                </a:ln>
                <a:solidFill>
                  <a:srgbClr val="50BEA3">
                    <a:lumMod val="40000"/>
                    <a:lumOff val="60000"/>
                  </a:srgbClr>
                </a:solidFill>
              </a:rPr>
              <a:t>لماذا؟ وأذكر الآيات التي اعتمدتها في الإجابة.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494952" y="56923"/>
            <a:ext cx="263155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>
                <a:ln w="22225">
                  <a:solidFill>
                    <a:srgbClr val="50BEA3"/>
                  </a:solidFill>
                  <a:prstDash val="solid"/>
                </a:ln>
                <a:solidFill>
                  <a:srgbClr val="50BEA3">
                    <a:lumMod val="40000"/>
                    <a:lumOff val="60000"/>
                  </a:srgbClr>
                </a:solidFill>
              </a:rPr>
              <a:t>السؤال الثامن</a:t>
            </a: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54918" y="58863"/>
            <a:ext cx="2631550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>
                <a:ln w="22225">
                  <a:solidFill>
                    <a:srgbClr val="50BEA3"/>
                  </a:solidFill>
                  <a:prstDash val="solid"/>
                </a:ln>
                <a:solidFill>
                  <a:srgbClr val="50BEA3">
                    <a:lumMod val="40000"/>
                    <a:lumOff val="60000"/>
                  </a:srgbClr>
                </a:solidFill>
              </a:rPr>
              <a:t>فتشوا الكتب</a:t>
            </a:r>
          </a:p>
        </p:txBody>
      </p:sp>
      <p:sp>
        <p:nvSpPr>
          <p:cNvPr id="10" name="Arrow: Right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A353753D-48DD-4461-B899-345427AAFB6D}"/>
              </a:ext>
            </a:extLst>
          </p:cNvPr>
          <p:cNvSpPr/>
          <p:nvPr/>
        </p:nvSpPr>
        <p:spPr>
          <a:xfrm>
            <a:off x="11001137" y="5974372"/>
            <a:ext cx="1125365" cy="839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F199E9F-511C-4A5F-889E-21B1F5599DF4}"/>
              </a:ext>
            </a:extLst>
          </p:cNvPr>
          <p:cNvSpPr/>
          <p:nvPr/>
        </p:nvSpPr>
        <p:spPr>
          <a:xfrm>
            <a:off x="8503363" y="2348995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مرقس 2:18-22</a:t>
            </a:r>
          </a:p>
        </p:txBody>
      </p:sp>
    </p:spTree>
    <p:extLst>
      <p:ext uri="{BB962C8B-B14F-4D97-AF65-F5344CB8AC3E}">
        <p14:creationId xmlns:p14="http://schemas.microsoft.com/office/powerpoint/2010/main" val="32699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73638" cy="6858000"/>
          </a:xfrm>
        </p:spPr>
      </p:pic>
      <p:sp>
        <p:nvSpPr>
          <p:cNvPr id="6" name="مستطيل مستدير الزوايا 4"/>
          <p:cNvSpPr/>
          <p:nvPr/>
        </p:nvSpPr>
        <p:spPr>
          <a:xfrm>
            <a:off x="1825224" y="6082676"/>
            <a:ext cx="8783623" cy="682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BC451B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ما هو غذاء المسيح حسب النص الإنجيلي المقدس.</a:t>
            </a: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9494952" y="56923"/>
            <a:ext cx="263155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السؤال التاسع</a:t>
            </a:r>
          </a:p>
        </p:txBody>
      </p:sp>
      <p:sp>
        <p:nvSpPr>
          <p:cNvPr id="8" name="مستطيل مستدير الزوايا 5"/>
          <p:cNvSpPr/>
          <p:nvPr/>
        </p:nvSpPr>
        <p:spPr>
          <a:xfrm>
            <a:off x="54917" y="58863"/>
            <a:ext cx="3040823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يوحنا 4</a:t>
            </a:r>
          </a:p>
        </p:txBody>
      </p:sp>
      <p:sp>
        <p:nvSpPr>
          <p:cNvPr id="9" name="Arrow: Right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B2510EAF-9C29-48FA-B86D-BC5D74E09C27}"/>
              </a:ext>
            </a:extLst>
          </p:cNvPr>
          <p:cNvSpPr/>
          <p:nvPr/>
        </p:nvSpPr>
        <p:spPr>
          <a:xfrm>
            <a:off x="10743530" y="5763209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60A8990-1587-4010-863D-D2BB72A9E8A3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 قَالَ لَهُمْ يَسُوعُ: «طَعَامِي أَنْ أَعْمَلَ مَشِيئَةَ الَّذِي أَرْسَلَنِي وَأُتَمِّمَ عَمَلَهُ.</a:t>
            </a:r>
            <a:endParaRPr lang="ar-JO" sz="6000" dirty="0"/>
          </a:p>
        </p:txBody>
      </p:sp>
    </p:spTree>
    <p:extLst>
      <p:ext uri="{BB962C8B-B14F-4D97-AF65-F5344CB8AC3E}">
        <p14:creationId xmlns:p14="http://schemas.microsoft.com/office/powerpoint/2010/main" val="37088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6" name="مستطيل مستدير الزوايا 4"/>
          <p:cNvSpPr/>
          <p:nvPr/>
        </p:nvSpPr>
        <p:spPr>
          <a:xfrm>
            <a:off x="2113808" y="5329543"/>
            <a:ext cx="8752114" cy="1321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من الذي ضرب المسيح به مثلا عن موته وقيامته في اليوم الثالث مع ذكر الآيات</a:t>
            </a:r>
            <a:endParaRPr lang="en-US" sz="40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BC451B">
                    <a:alpha val="40000"/>
                  </a:srgbClr>
                </a:glow>
              </a:effectLst>
            </a:endParaRP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8490857" y="137361"/>
            <a:ext cx="3635578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السؤال العاشر</a:t>
            </a:r>
          </a:p>
        </p:txBody>
      </p:sp>
      <p:sp>
        <p:nvSpPr>
          <p:cNvPr id="8" name="مستطيل مستدير الزوايا 5"/>
          <p:cNvSpPr/>
          <p:nvPr/>
        </p:nvSpPr>
        <p:spPr>
          <a:xfrm>
            <a:off x="54917" y="58863"/>
            <a:ext cx="3970817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فتشوا الكتب</a:t>
            </a:r>
          </a:p>
        </p:txBody>
      </p:sp>
      <p:sp>
        <p:nvSpPr>
          <p:cNvPr id="10" name="Arrow: Right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8D7C23C2-35E1-44CF-8DFD-3CCFCF0A3607}"/>
              </a:ext>
            </a:extLst>
          </p:cNvPr>
          <p:cNvSpPr/>
          <p:nvPr/>
        </p:nvSpPr>
        <p:spPr>
          <a:xfrm>
            <a:off x="10799369" y="577532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3691879-3D98-44F1-98F2-1F174185A567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/>
              <a:t>يونان – متى 12 :40</a:t>
            </a:r>
          </a:p>
        </p:txBody>
      </p:sp>
    </p:spTree>
    <p:extLst>
      <p:ext uri="{BB962C8B-B14F-4D97-AF65-F5344CB8AC3E}">
        <p14:creationId xmlns:p14="http://schemas.microsoft.com/office/powerpoint/2010/main" val="6074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7806" cy="6853508"/>
          </a:xfrm>
        </p:spPr>
      </p:pic>
      <p:sp>
        <p:nvSpPr>
          <p:cNvPr id="9" name="مستطيل مستدير الزوايا 5"/>
          <p:cNvSpPr/>
          <p:nvPr/>
        </p:nvSpPr>
        <p:spPr>
          <a:xfrm>
            <a:off x="9494884" y="297555"/>
            <a:ext cx="263155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السؤال الحادي عشر</a:t>
            </a:r>
          </a:p>
        </p:txBody>
      </p:sp>
      <p:sp>
        <p:nvSpPr>
          <p:cNvPr id="10" name="مستطيل مستدير الزوايا 5"/>
          <p:cNvSpPr/>
          <p:nvPr/>
        </p:nvSpPr>
        <p:spPr>
          <a:xfrm>
            <a:off x="54918" y="58863"/>
            <a:ext cx="2631550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متى 17</a:t>
            </a:r>
          </a:p>
        </p:txBody>
      </p:sp>
      <p:sp>
        <p:nvSpPr>
          <p:cNvPr id="12" name="مستطيل مستدير الزوايا 4"/>
          <p:cNvSpPr/>
          <p:nvPr/>
        </p:nvSpPr>
        <p:spPr>
          <a:xfrm>
            <a:off x="1885023" y="5832410"/>
            <a:ext cx="8411306" cy="682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أذكر الآية التي يربط فيها المسيح بين الصوم وطرد الشياطين</a:t>
            </a:r>
          </a:p>
        </p:txBody>
      </p:sp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E7F88851-FBFB-4CF4-BDB8-A4E4C60C064C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CA95AA9-15DF-45F9-B5CD-56F1507907C2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hlinkClick r:id="rId4"/>
              </a:rPr>
              <a:t>21</a:t>
            </a:r>
            <a:r>
              <a:rPr lang="ar-JO" sz="2800" b="1" dirty="0"/>
              <a:t> وَأَمَّا هذَا الْجِنْسُ فَلاَ يَخْرُجُ إِلاَّ بِالصَّلاَةِ وَالصَّوْمِ».</a:t>
            </a:r>
            <a:endParaRPr lang="ar-JO" sz="6000" dirty="0"/>
          </a:p>
        </p:txBody>
      </p:sp>
    </p:spTree>
    <p:extLst>
      <p:ext uri="{BB962C8B-B14F-4D97-AF65-F5344CB8AC3E}">
        <p14:creationId xmlns:p14="http://schemas.microsoft.com/office/powerpoint/2010/main" val="21951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0"/>
            <a:ext cx="6507678" cy="5237018"/>
          </a:xfrm>
        </p:spPr>
      </p:pic>
      <p:sp>
        <p:nvSpPr>
          <p:cNvPr id="6" name="مستطيل مستدير الزوايا 4"/>
          <p:cNvSpPr/>
          <p:nvPr/>
        </p:nvSpPr>
        <p:spPr>
          <a:xfrm>
            <a:off x="1347851" y="5399187"/>
            <a:ext cx="9417133" cy="1187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solidFill>
                  <a:prstClr val="white"/>
                </a:solidFill>
              </a:rPr>
              <a:t>يقول النبي أشعياء أن المسيح</a:t>
            </a:r>
          </a:p>
          <a:p>
            <a:pPr algn="ctr"/>
            <a:r>
              <a:rPr lang="ar-JO" sz="4000" b="1" dirty="0">
                <a:solidFill>
                  <a:prstClr val="white"/>
                </a:solidFill>
              </a:rPr>
              <a:t> </a:t>
            </a:r>
            <a:r>
              <a:rPr lang="ar-JO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«</a:t>
            </a:r>
            <a:r>
              <a:rPr lang="ar-EG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رَجُلُ أَوْجَاعٍ وَمُخْتَبِرُ الْحُزْنِ</a:t>
            </a:r>
            <a:r>
              <a:rPr lang="ar-JO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»</a:t>
            </a:r>
          </a:p>
          <a:p>
            <a:pPr algn="ctr"/>
            <a:r>
              <a:rPr lang="ar-JO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 </a:t>
            </a:r>
            <a:r>
              <a:rPr lang="ar-JO" sz="4000" b="1" dirty="0">
                <a:solidFill>
                  <a:prstClr val="white"/>
                </a:solidFill>
              </a:rPr>
              <a:t>أذكر حدثين حزن بهم يسوع.</a:t>
            </a:r>
            <a:endParaRPr lang="en-US" sz="40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BC451B">
                    <a:alpha val="40000"/>
                  </a:srgbClr>
                </a:glow>
              </a:effectLst>
            </a:endParaRPr>
          </a:p>
        </p:txBody>
      </p:sp>
      <p:sp>
        <p:nvSpPr>
          <p:cNvPr id="8" name="مستطيل مستدير الزوايا 5"/>
          <p:cNvSpPr/>
          <p:nvPr/>
        </p:nvSpPr>
        <p:spPr>
          <a:xfrm>
            <a:off x="54917" y="58863"/>
            <a:ext cx="2854537" cy="728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فتشوا الكتب</a:t>
            </a:r>
          </a:p>
        </p:txBody>
      </p:sp>
      <p:sp>
        <p:nvSpPr>
          <p:cNvPr id="13" name="مستطيل مستدير الزوايا 5"/>
          <p:cNvSpPr/>
          <p:nvPr/>
        </p:nvSpPr>
        <p:spPr>
          <a:xfrm>
            <a:off x="9500260" y="306167"/>
            <a:ext cx="2854537" cy="7286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السؤال الثاني عشر</a:t>
            </a:r>
          </a:p>
        </p:txBody>
      </p:sp>
      <p:sp>
        <p:nvSpPr>
          <p:cNvPr id="7" name="Arrow: Right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3BA15FC8-B391-43D4-9DA4-FC6A1623E5F5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6BE004EF-E5EF-455A-9B1B-E65F85D505B8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موت العازر</a:t>
            </a:r>
          </a:p>
          <a:p>
            <a:pPr algn="ctr"/>
            <a:r>
              <a:rPr lang="ar-JO" sz="4400" dirty="0"/>
              <a:t>في جبل الزيتون </a:t>
            </a:r>
          </a:p>
        </p:txBody>
      </p:sp>
    </p:spTree>
    <p:extLst>
      <p:ext uri="{BB962C8B-B14F-4D97-AF65-F5344CB8AC3E}">
        <p14:creationId xmlns:p14="http://schemas.microsoft.com/office/powerpoint/2010/main" val="42256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مستطيل مستدير الزوايا 5"/>
          <p:cNvSpPr/>
          <p:nvPr/>
        </p:nvSpPr>
        <p:spPr>
          <a:xfrm>
            <a:off x="9494884" y="208952"/>
            <a:ext cx="263155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السؤال الثالث عشر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4918" y="58863"/>
            <a:ext cx="2631550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من هو</a:t>
            </a:r>
          </a:p>
        </p:txBody>
      </p:sp>
      <p:sp>
        <p:nvSpPr>
          <p:cNvPr id="9" name="مستطيل مستدير الزوايا 4"/>
          <p:cNvSpPr/>
          <p:nvPr/>
        </p:nvSpPr>
        <p:spPr>
          <a:xfrm>
            <a:off x="1825224" y="6082676"/>
            <a:ext cx="8783623" cy="682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النبي الذي صام عن أكل اللحوم؟</a:t>
            </a:r>
          </a:p>
        </p:txBody>
      </p:sp>
      <p:sp>
        <p:nvSpPr>
          <p:cNvPr id="10" name="Arrow: Right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A0BAE9D0-C972-4D4C-8BA1-977B7A8EF7D1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EF4B060-DE02-4D79-9FB3-FA843A078439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دانيال 10: 2-3</a:t>
            </a:r>
          </a:p>
        </p:txBody>
      </p:sp>
    </p:spTree>
    <p:extLst>
      <p:ext uri="{BB962C8B-B14F-4D97-AF65-F5344CB8AC3E}">
        <p14:creationId xmlns:p14="http://schemas.microsoft.com/office/powerpoint/2010/main" val="19077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6FB9C515-705E-485A-9787-06D85774C1D8}"/>
              </a:ext>
            </a:extLst>
          </p:cNvPr>
          <p:cNvSpPr/>
          <p:nvPr/>
        </p:nvSpPr>
        <p:spPr>
          <a:xfrm>
            <a:off x="230827" y="349337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D67CBAEB-0444-48C6-B90F-2A10D7714115}"/>
              </a:ext>
            </a:extLst>
          </p:cNvPr>
          <p:cNvSpPr/>
          <p:nvPr/>
        </p:nvSpPr>
        <p:spPr>
          <a:xfrm>
            <a:off x="1420894" y="349337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F0458E06-B0F3-43CB-B8EB-8BE05DDE38E3}"/>
              </a:ext>
            </a:extLst>
          </p:cNvPr>
          <p:cNvSpPr/>
          <p:nvPr/>
        </p:nvSpPr>
        <p:spPr>
          <a:xfrm>
            <a:off x="2610961" y="319550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CDB60290-60A1-4F36-ACCC-F6839713A407}"/>
              </a:ext>
            </a:extLst>
          </p:cNvPr>
          <p:cNvSpPr/>
          <p:nvPr/>
        </p:nvSpPr>
        <p:spPr>
          <a:xfrm>
            <a:off x="3801028" y="349338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: Rounded Corners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0F9DCD41-764A-4877-B2C5-292F69F63E48}"/>
              </a:ext>
            </a:extLst>
          </p:cNvPr>
          <p:cNvSpPr/>
          <p:nvPr/>
        </p:nvSpPr>
        <p:spPr>
          <a:xfrm>
            <a:off x="4989973" y="319551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9" name="Rectangle: Rounded Corners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B77B319A-4B36-4C5F-86D9-9D3A0DF410B7}"/>
              </a:ext>
            </a:extLst>
          </p:cNvPr>
          <p:cNvSpPr/>
          <p:nvPr/>
        </p:nvSpPr>
        <p:spPr>
          <a:xfrm>
            <a:off x="6180040" y="319551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0" name="Rectangle: Rounded Corners 9">
            <a:hlinkClick r:id="rId8" action="ppaction://hlinksldjump"/>
            <a:extLst>
              <a:ext uri="{FF2B5EF4-FFF2-40B4-BE49-F238E27FC236}">
                <a16:creationId xmlns="" xmlns:a16="http://schemas.microsoft.com/office/drawing/2014/main" id="{FBF0CD6D-CE75-4D14-995F-C32A054AC396}"/>
              </a:ext>
            </a:extLst>
          </p:cNvPr>
          <p:cNvSpPr/>
          <p:nvPr/>
        </p:nvSpPr>
        <p:spPr>
          <a:xfrm>
            <a:off x="7366746" y="319551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1" name="Rectangle: Rounded Corners 10">
            <a:hlinkClick r:id="rId9" action="ppaction://hlinksldjump"/>
            <a:extLst>
              <a:ext uri="{FF2B5EF4-FFF2-40B4-BE49-F238E27FC236}">
                <a16:creationId xmlns="" xmlns:a16="http://schemas.microsoft.com/office/drawing/2014/main" id="{70A1B526-1912-48F9-AE02-25FE36D85C92}"/>
              </a:ext>
            </a:extLst>
          </p:cNvPr>
          <p:cNvSpPr/>
          <p:nvPr/>
        </p:nvSpPr>
        <p:spPr>
          <a:xfrm>
            <a:off x="8556813" y="319551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2" name="Rectangle: Rounded Corners 1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B1A8A79-0880-4134-AAF8-6A4590A10C50}"/>
              </a:ext>
            </a:extLst>
          </p:cNvPr>
          <p:cNvSpPr/>
          <p:nvPr/>
        </p:nvSpPr>
        <p:spPr>
          <a:xfrm>
            <a:off x="9744637" y="319552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3" name="Rectangle: Rounded Corners 1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3E2108E4-B33A-4C49-8C52-62D0B10764D7}"/>
              </a:ext>
            </a:extLst>
          </p:cNvPr>
          <p:cNvSpPr/>
          <p:nvPr/>
        </p:nvSpPr>
        <p:spPr>
          <a:xfrm>
            <a:off x="10931343" y="349337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4" name="Rectangle: Rounded Corners 1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450D2FC-49DA-4B39-AFB9-39B9B2D37742}"/>
              </a:ext>
            </a:extLst>
          </p:cNvPr>
          <p:cNvSpPr/>
          <p:nvPr/>
        </p:nvSpPr>
        <p:spPr>
          <a:xfrm>
            <a:off x="230827" y="1569109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5" name="Rectangle: Rounded Corners 1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700EB1F-5689-49EF-B172-31975D3AB3A6}"/>
              </a:ext>
            </a:extLst>
          </p:cNvPr>
          <p:cNvSpPr/>
          <p:nvPr/>
        </p:nvSpPr>
        <p:spPr>
          <a:xfrm>
            <a:off x="1420894" y="1569109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6" name="Rectangle: Rounded Corners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0B7B8F61-DFB9-4CDA-92BC-5CC0778C31AB}"/>
              </a:ext>
            </a:extLst>
          </p:cNvPr>
          <p:cNvSpPr/>
          <p:nvPr/>
        </p:nvSpPr>
        <p:spPr>
          <a:xfrm>
            <a:off x="2610961" y="1539322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7" name="Rectangle: Rounded Corners 1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B41491C7-19BD-457B-82F0-32DC8A4BCF1B}"/>
              </a:ext>
            </a:extLst>
          </p:cNvPr>
          <p:cNvSpPr/>
          <p:nvPr/>
        </p:nvSpPr>
        <p:spPr>
          <a:xfrm>
            <a:off x="3801028" y="1569110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8" name="Rectangle: Rounded Corners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45C2FDC3-81BC-46CE-B9CA-FC909B4C2DC3}"/>
              </a:ext>
            </a:extLst>
          </p:cNvPr>
          <p:cNvSpPr/>
          <p:nvPr/>
        </p:nvSpPr>
        <p:spPr>
          <a:xfrm>
            <a:off x="4989973" y="1539323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9" name="Rectangle: Rounded Corners 18">
            <a:hlinkClick r:id="rId17" action="ppaction://hlinksldjump"/>
            <a:extLst>
              <a:ext uri="{FF2B5EF4-FFF2-40B4-BE49-F238E27FC236}">
                <a16:creationId xmlns="" xmlns:a16="http://schemas.microsoft.com/office/drawing/2014/main" id="{73EB9D8D-21E6-4F20-8F7C-621E90C2FE11}"/>
              </a:ext>
            </a:extLst>
          </p:cNvPr>
          <p:cNvSpPr/>
          <p:nvPr/>
        </p:nvSpPr>
        <p:spPr>
          <a:xfrm>
            <a:off x="6180040" y="1539323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20" name="Rectangle: Rounded Corners 19">
            <a:hlinkClick r:id="rId18" action="ppaction://hlinksldjump"/>
            <a:extLst>
              <a:ext uri="{FF2B5EF4-FFF2-40B4-BE49-F238E27FC236}">
                <a16:creationId xmlns="" xmlns:a16="http://schemas.microsoft.com/office/drawing/2014/main" id="{E02DC437-854E-42C2-9E17-26521DBFC0B0}"/>
              </a:ext>
            </a:extLst>
          </p:cNvPr>
          <p:cNvSpPr/>
          <p:nvPr/>
        </p:nvSpPr>
        <p:spPr>
          <a:xfrm>
            <a:off x="7361142" y="1539322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21" name="Rectangle: Rounded Corners 20">
            <a:hlinkClick r:id="rId19" action="ppaction://hlinksldjump"/>
            <a:extLst>
              <a:ext uri="{FF2B5EF4-FFF2-40B4-BE49-F238E27FC236}">
                <a16:creationId xmlns="" xmlns:a16="http://schemas.microsoft.com/office/drawing/2014/main" id="{EE00C51A-1842-44D3-BC8B-774388B5B2D5}"/>
              </a:ext>
            </a:extLst>
          </p:cNvPr>
          <p:cNvSpPr/>
          <p:nvPr/>
        </p:nvSpPr>
        <p:spPr>
          <a:xfrm>
            <a:off x="8556813" y="1539323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22" name="Rectangle: Rounded Corners 21">
            <a:hlinkClick r:id="rId20" action="ppaction://hlinksldjump"/>
            <a:extLst>
              <a:ext uri="{FF2B5EF4-FFF2-40B4-BE49-F238E27FC236}">
                <a16:creationId xmlns="" xmlns:a16="http://schemas.microsoft.com/office/drawing/2014/main" id="{E580788F-E8DF-42B2-B700-28D3F6F7FF0C}"/>
              </a:ext>
            </a:extLst>
          </p:cNvPr>
          <p:cNvSpPr/>
          <p:nvPr/>
        </p:nvSpPr>
        <p:spPr>
          <a:xfrm>
            <a:off x="9744637" y="1539324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</a:p>
        </p:txBody>
      </p:sp>
      <p:sp>
        <p:nvSpPr>
          <p:cNvPr id="23" name="Rectangle: Rounded Corners 22">
            <a:hlinkClick r:id="rId21" action="ppaction://hlinksldjump"/>
            <a:extLst>
              <a:ext uri="{FF2B5EF4-FFF2-40B4-BE49-F238E27FC236}">
                <a16:creationId xmlns="" xmlns:a16="http://schemas.microsoft.com/office/drawing/2014/main" id="{18EE2A0B-A1BB-4AA8-850F-FE57E8E54A95}"/>
              </a:ext>
            </a:extLst>
          </p:cNvPr>
          <p:cNvSpPr/>
          <p:nvPr/>
        </p:nvSpPr>
        <p:spPr>
          <a:xfrm>
            <a:off x="10931343" y="1569109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</a:p>
        </p:txBody>
      </p:sp>
      <p:sp>
        <p:nvSpPr>
          <p:cNvPr id="24" name="Rectangle: Rounded Corners 23">
            <a:hlinkClick r:id="rId22" action="ppaction://hlinksldjump"/>
            <a:extLst>
              <a:ext uri="{FF2B5EF4-FFF2-40B4-BE49-F238E27FC236}">
                <a16:creationId xmlns="" xmlns:a16="http://schemas.microsoft.com/office/drawing/2014/main" id="{E9B5CEB7-A4E3-40E6-8134-45D6B23EE7D6}"/>
              </a:ext>
            </a:extLst>
          </p:cNvPr>
          <p:cNvSpPr/>
          <p:nvPr/>
        </p:nvSpPr>
        <p:spPr>
          <a:xfrm>
            <a:off x="230827" y="2822292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</a:p>
        </p:txBody>
      </p:sp>
      <p:sp>
        <p:nvSpPr>
          <p:cNvPr id="25" name="Rectangle: Rounded Corners 24">
            <a:hlinkClick r:id="rId23" action="ppaction://hlinksldjump"/>
            <a:extLst>
              <a:ext uri="{FF2B5EF4-FFF2-40B4-BE49-F238E27FC236}">
                <a16:creationId xmlns="" xmlns:a16="http://schemas.microsoft.com/office/drawing/2014/main" id="{DD4E283B-51A5-47CE-A4CF-9F4ACA5D2CE3}"/>
              </a:ext>
            </a:extLst>
          </p:cNvPr>
          <p:cNvSpPr/>
          <p:nvPr/>
        </p:nvSpPr>
        <p:spPr>
          <a:xfrm>
            <a:off x="1420894" y="2822292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</a:t>
            </a:r>
          </a:p>
        </p:txBody>
      </p:sp>
      <p:sp>
        <p:nvSpPr>
          <p:cNvPr id="26" name="Rectangle: Rounded Corners 25">
            <a:hlinkClick r:id="rId24" action="ppaction://hlinksldjump"/>
            <a:extLst>
              <a:ext uri="{FF2B5EF4-FFF2-40B4-BE49-F238E27FC236}">
                <a16:creationId xmlns="" xmlns:a16="http://schemas.microsoft.com/office/drawing/2014/main" id="{D3ACF8BB-FAC0-4291-95A8-696694D470D6}"/>
              </a:ext>
            </a:extLst>
          </p:cNvPr>
          <p:cNvSpPr/>
          <p:nvPr/>
        </p:nvSpPr>
        <p:spPr>
          <a:xfrm>
            <a:off x="2610961" y="2792505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23</a:t>
            </a:r>
            <a:endParaRPr lang="en-US" dirty="0"/>
          </a:p>
        </p:txBody>
      </p:sp>
      <p:sp>
        <p:nvSpPr>
          <p:cNvPr id="27" name="Rectangle: Rounded Corners 26">
            <a:hlinkClick r:id="rId25" action="ppaction://hlinksldjump"/>
            <a:extLst>
              <a:ext uri="{FF2B5EF4-FFF2-40B4-BE49-F238E27FC236}">
                <a16:creationId xmlns="" xmlns:a16="http://schemas.microsoft.com/office/drawing/2014/main" id="{4ACB9528-5EEB-4226-A569-23E1D2EECA84}"/>
              </a:ext>
            </a:extLst>
          </p:cNvPr>
          <p:cNvSpPr/>
          <p:nvPr/>
        </p:nvSpPr>
        <p:spPr>
          <a:xfrm>
            <a:off x="3801028" y="2822293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</a:t>
            </a:r>
          </a:p>
        </p:txBody>
      </p:sp>
      <p:sp>
        <p:nvSpPr>
          <p:cNvPr id="28" name="Rectangle: Rounded Corners 27">
            <a:hlinkClick r:id="rId26" action="ppaction://hlinksldjump"/>
            <a:extLst>
              <a:ext uri="{FF2B5EF4-FFF2-40B4-BE49-F238E27FC236}">
                <a16:creationId xmlns="" xmlns:a16="http://schemas.microsoft.com/office/drawing/2014/main" id="{4353E23B-7888-4F2D-9C49-571E0E4A4D45}"/>
              </a:ext>
            </a:extLst>
          </p:cNvPr>
          <p:cNvSpPr/>
          <p:nvPr/>
        </p:nvSpPr>
        <p:spPr>
          <a:xfrm>
            <a:off x="4989973" y="2792506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29" name="Rectangle: Rounded Corners 28">
            <a:hlinkClick r:id="rId27" action="ppaction://hlinksldjump"/>
            <a:extLst>
              <a:ext uri="{FF2B5EF4-FFF2-40B4-BE49-F238E27FC236}">
                <a16:creationId xmlns="" xmlns:a16="http://schemas.microsoft.com/office/drawing/2014/main" id="{E3FF75F6-3C21-4B72-BD7F-771DDD4E752E}"/>
              </a:ext>
            </a:extLst>
          </p:cNvPr>
          <p:cNvSpPr/>
          <p:nvPr/>
        </p:nvSpPr>
        <p:spPr>
          <a:xfrm>
            <a:off x="6180040" y="2792506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</a:t>
            </a:r>
          </a:p>
        </p:txBody>
      </p:sp>
      <p:sp>
        <p:nvSpPr>
          <p:cNvPr id="30" name="Rectangle: Rounded Corners 29">
            <a:hlinkClick r:id="rId28" action="ppaction://hlinksldjump"/>
            <a:extLst>
              <a:ext uri="{FF2B5EF4-FFF2-40B4-BE49-F238E27FC236}">
                <a16:creationId xmlns="" xmlns:a16="http://schemas.microsoft.com/office/drawing/2014/main" id="{99744CD0-5202-47AE-A749-96606B21AE04}"/>
              </a:ext>
            </a:extLst>
          </p:cNvPr>
          <p:cNvSpPr/>
          <p:nvPr/>
        </p:nvSpPr>
        <p:spPr>
          <a:xfrm>
            <a:off x="7366746" y="2792506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</a:t>
            </a:r>
          </a:p>
        </p:txBody>
      </p:sp>
      <p:sp>
        <p:nvSpPr>
          <p:cNvPr id="31" name="Rectangle: Rounded Corners 30">
            <a:hlinkClick r:id="rId29" action="ppaction://hlinksldjump"/>
            <a:extLst>
              <a:ext uri="{FF2B5EF4-FFF2-40B4-BE49-F238E27FC236}">
                <a16:creationId xmlns="" xmlns:a16="http://schemas.microsoft.com/office/drawing/2014/main" id="{D1BC0A1F-B63A-469C-8C37-8F5F45E6CDFB}"/>
              </a:ext>
            </a:extLst>
          </p:cNvPr>
          <p:cNvSpPr/>
          <p:nvPr/>
        </p:nvSpPr>
        <p:spPr>
          <a:xfrm>
            <a:off x="8556813" y="2792506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</a:p>
        </p:txBody>
      </p:sp>
      <p:sp>
        <p:nvSpPr>
          <p:cNvPr id="32" name="Rectangle: Rounded Corners 31">
            <a:hlinkClick r:id="rId30" action="ppaction://hlinksldjump"/>
            <a:extLst>
              <a:ext uri="{FF2B5EF4-FFF2-40B4-BE49-F238E27FC236}">
                <a16:creationId xmlns="" xmlns:a16="http://schemas.microsoft.com/office/drawing/2014/main" id="{FBD9AF8D-E469-4143-BDAE-1E3D71EA54BF}"/>
              </a:ext>
            </a:extLst>
          </p:cNvPr>
          <p:cNvSpPr/>
          <p:nvPr/>
        </p:nvSpPr>
        <p:spPr>
          <a:xfrm>
            <a:off x="9744637" y="2792507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29</a:t>
            </a:r>
          </a:p>
        </p:txBody>
      </p:sp>
      <p:sp>
        <p:nvSpPr>
          <p:cNvPr id="33" name="Rectangle: Rounded Corners 32">
            <a:hlinkClick r:id="rId31" action="ppaction://hlinksldjump"/>
            <a:extLst>
              <a:ext uri="{FF2B5EF4-FFF2-40B4-BE49-F238E27FC236}">
                <a16:creationId xmlns="" xmlns:a16="http://schemas.microsoft.com/office/drawing/2014/main" id="{03ABBDCF-2CCB-4C54-A508-ECE686EB034E}"/>
              </a:ext>
            </a:extLst>
          </p:cNvPr>
          <p:cNvSpPr/>
          <p:nvPr/>
        </p:nvSpPr>
        <p:spPr>
          <a:xfrm>
            <a:off x="10931343" y="2822292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34" name="Rectangle: Rounded Corners 33">
            <a:hlinkClick r:id="rId32" action="ppaction://hlinksldjump"/>
            <a:extLst>
              <a:ext uri="{FF2B5EF4-FFF2-40B4-BE49-F238E27FC236}">
                <a16:creationId xmlns="" xmlns:a16="http://schemas.microsoft.com/office/drawing/2014/main" id="{8D4A3B47-0B23-40D4-883A-2D9065BB6ADA}"/>
              </a:ext>
            </a:extLst>
          </p:cNvPr>
          <p:cNvSpPr/>
          <p:nvPr/>
        </p:nvSpPr>
        <p:spPr>
          <a:xfrm>
            <a:off x="230827" y="4105262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31</a:t>
            </a:r>
          </a:p>
        </p:txBody>
      </p:sp>
      <p:sp>
        <p:nvSpPr>
          <p:cNvPr id="35" name="Rectangle: Rounded Corners 34">
            <a:hlinkClick r:id="rId33" action="ppaction://hlinksldjump"/>
            <a:extLst>
              <a:ext uri="{FF2B5EF4-FFF2-40B4-BE49-F238E27FC236}">
                <a16:creationId xmlns="" xmlns:a16="http://schemas.microsoft.com/office/drawing/2014/main" id="{F7388279-8B88-4AA3-ABDA-6415EB531934}"/>
              </a:ext>
            </a:extLst>
          </p:cNvPr>
          <p:cNvSpPr/>
          <p:nvPr/>
        </p:nvSpPr>
        <p:spPr>
          <a:xfrm>
            <a:off x="1420894" y="4105262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</a:t>
            </a:r>
          </a:p>
        </p:txBody>
      </p:sp>
      <p:sp>
        <p:nvSpPr>
          <p:cNvPr id="36" name="Rectangle: Rounded Corners 35">
            <a:hlinkClick r:id="rId34" action="ppaction://hlinksldjump"/>
            <a:extLst>
              <a:ext uri="{FF2B5EF4-FFF2-40B4-BE49-F238E27FC236}">
                <a16:creationId xmlns="" xmlns:a16="http://schemas.microsoft.com/office/drawing/2014/main" id="{3E129F9C-9108-400E-BFAC-C0CD5F26A398}"/>
              </a:ext>
            </a:extLst>
          </p:cNvPr>
          <p:cNvSpPr/>
          <p:nvPr/>
        </p:nvSpPr>
        <p:spPr>
          <a:xfrm>
            <a:off x="2610961" y="4075475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33</a:t>
            </a:r>
          </a:p>
        </p:txBody>
      </p:sp>
      <p:sp>
        <p:nvSpPr>
          <p:cNvPr id="37" name="Rectangle: Rounded Corners 36">
            <a:hlinkClick r:id="rId35" action="ppaction://hlinksldjump"/>
            <a:extLst>
              <a:ext uri="{FF2B5EF4-FFF2-40B4-BE49-F238E27FC236}">
                <a16:creationId xmlns="" xmlns:a16="http://schemas.microsoft.com/office/drawing/2014/main" id="{6ADE5116-C965-43CE-A496-CF7950421D6B}"/>
              </a:ext>
            </a:extLst>
          </p:cNvPr>
          <p:cNvSpPr/>
          <p:nvPr/>
        </p:nvSpPr>
        <p:spPr>
          <a:xfrm>
            <a:off x="3801028" y="4105263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34</a:t>
            </a:r>
          </a:p>
        </p:txBody>
      </p:sp>
      <p:sp>
        <p:nvSpPr>
          <p:cNvPr id="38" name="Rectangle: Rounded Corners 37">
            <a:hlinkClick r:id="rId36" action="ppaction://hlinksldjump"/>
            <a:extLst>
              <a:ext uri="{FF2B5EF4-FFF2-40B4-BE49-F238E27FC236}">
                <a16:creationId xmlns="" xmlns:a16="http://schemas.microsoft.com/office/drawing/2014/main" id="{A04A7B1B-3082-4171-8718-70C88060D99F}"/>
              </a:ext>
            </a:extLst>
          </p:cNvPr>
          <p:cNvSpPr/>
          <p:nvPr/>
        </p:nvSpPr>
        <p:spPr>
          <a:xfrm>
            <a:off x="4989973" y="4075476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35</a:t>
            </a:r>
          </a:p>
        </p:txBody>
      </p:sp>
      <p:sp>
        <p:nvSpPr>
          <p:cNvPr id="39" name="Rectangle: Rounded Corners 38">
            <a:hlinkClick r:id="rId37" action="ppaction://hlinksldjump"/>
            <a:extLst>
              <a:ext uri="{FF2B5EF4-FFF2-40B4-BE49-F238E27FC236}">
                <a16:creationId xmlns="" xmlns:a16="http://schemas.microsoft.com/office/drawing/2014/main" id="{103DCC75-0593-4B0C-9ED0-0B57A8827B5B}"/>
              </a:ext>
            </a:extLst>
          </p:cNvPr>
          <p:cNvSpPr/>
          <p:nvPr/>
        </p:nvSpPr>
        <p:spPr>
          <a:xfrm>
            <a:off x="6180040" y="4075476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36</a:t>
            </a:r>
          </a:p>
        </p:txBody>
      </p:sp>
      <p:sp>
        <p:nvSpPr>
          <p:cNvPr id="40" name="Rectangle: Rounded Corners 39">
            <a:hlinkClick r:id="rId38" action="ppaction://hlinksldjump"/>
            <a:extLst>
              <a:ext uri="{FF2B5EF4-FFF2-40B4-BE49-F238E27FC236}">
                <a16:creationId xmlns="" xmlns:a16="http://schemas.microsoft.com/office/drawing/2014/main" id="{7AF4B694-5A01-43BA-92AA-6DEE83C58946}"/>
              </a:ext>
            </a:extLst>
          </p:cNvPr>
          <p:cNvSpPr/>
          <p:nvPr/>
        </p:nvSpPr>
        <p:spPr>
          <a:xfrm>
            <a:off x="7366746" y="4075476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37</a:t>
            </a:r>
          </a:p>
        </p:txBody>
      </p:sp>
      <p:sp>
        <p:nvSpPr>
          <p:cNvPr id="41" name="Rectangle: Rounded Corners 40">
            <a:hlinkClick r:id="rId39" action="ppaction://hlinksldjump"/>
            <a:extLst>
              <a:ext uri="{FF2B5EF4-FFF2-40B4-BE49-F238E27FC236}">
                <a16:creationId xmlns="" xmlns:a16="http://schemas.microsoft.com/office/drawing/2014/main" id="{C7B1EF5C-6A9B-4021-AA81-25A8883E7562}"/>
              </a:ext>
            </a:extLst>
          </p:cNvPr>
          <p:cNvSpPr/>
          <p:nvPr/>
        </p:nvSpPr>
        <p:spPr>
          <a:xfrm>
            <a:off x="8556813" y="4075476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38</a:t>
            </a:r>
          </a:p>
        </p:txBody>
      </p:sp>
      <p:sp>
        <p:nvSpPr>
          <p:cNvPr id="42" name="Rectangle: Rounded Corners 41">
            <a:hlinkClick r:id="rId40" action="ppaction://hlinksldjump"/>
            <a:extLst>
              <a:ext uri="{FF2B5EF4-FFF2-40B4-BE49-F238E27FC236}">
                <a16:creationId xmlns="" xmlns:a16="http://schemas.microsoft.com/office/drawing/2014/main" id="{C5A3E167-BAB5-4C3D-B0D8-973561231B00}"/>
              </a:ext>
            </a:extLst>
          </p:cNvPr>
          <p:cNvSpPr/>
          <p:nvPr/>
        </p:nvSpPr>
        <p:spPr>
          <a:xfrm>
            <a:off x="9744637" y="4075477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39</a:t>
            </a:r>
          </a:p>
        </p:txBody>
      </p:sp>
      <p:sp>
        <p:nvSpPr>
          <p:cNvPr id="43" name="Rectangle: Rounded Corners 42">
            <a:hlinkClick r:id="rId41" action="ppaction://hlinksldjump"/>
            <a:extLst>
              <a:ext uri="{FF2B5EF4-FFF2-40B4-BE49-F238E27FC236}">
                <a16:creationId xmlns="" xmlns:a16="http://schemas.microsoft.com/office/drawing/2014/main" id="{CE7D829F-038C-4924-A28F-65D72C28B920}"/>
              </a:ext>
            </a:extLst>
          </p:cNvPr>
          <p:cNvSpPr/>
          <p:nvPr/>
        </p:nvSpPr>
        <p:spPr>
          <a:xfrm>
            <a:off x="10931343" y="4105262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44" name="Rectangle: Rounded Corners 43">
            <a:hlinkClick r:id="rId42" action="ppaction://hlinksldjump"/>
            <a:extLst>
              <a:ext uri="{FF2B5EF4-FFF2-40B4-BE49-F238E27FC236}">
                <a16:creationId xmlns="" xmlns:a16="http://schemas.microsoft.com/office/drawing/2014/main" id="{9EB7D4CC-4F87-4B81-9045-74178FE172EE}"/>
              </a:ext>
            </a:extLst>
          </p:cNvPr>
          <p:cNvSpPr/>
          <p:nvPr/>
        </p:nvSpPr>
        <p:spPr>
          <a:xfrm>
            <a:off x="1939723" y="5388231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41</a:t>
            </a:r>
            <a:endParaRPr lang="en-US" dirty="0"/>
          </a:p>
        </p:txBody>
      </p:sp>
      <p:sp>
        <p:nvSpPr>
          <p:cNvPr id="45" name="Rectangle: Rounded Corners 44">
            <a:hlinkClick r:id="rId43" action="ppaction://hlinksldjump"/>
            <a:extLst>
              <a:ext uri="{FF2B5EF4-FFF2-40B4-BE49-F238E27FC236}">
                <a16:creationId xmlns="" xmlns:a16="http://schemas.microsoft.com/office/drawing/2014/main" id="{7CC3EF0F-EE88-4234-B78B-CBE8AD7111A4}"/>
              </a:ext>
            </a:extLst>
          </p:cNvPr>
          <p:cNvSpPr/>
          <p:nvPr/>
        </p:nvSpPr>
        <p:spPr>
          <a:xfrm>
            <a:off x="3129790" y="5388231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42</a:t>
            </a:r>
            <a:endParaRPr lang="en-US" dirty="0"/>
          </a:p>
        </p:txBody>
      </p:sp>
      <p:sp>
        <p:nvSpPr>
          <p:cNvPr id="46" name="Rectangle: Rounded Corners 45">
            <a:hlinkClick r:id="rId44" action="ppaction://hlinksldjump"/>
            <a:extLst>
              <a:ext uri="{FF2B5EF4-FFF2-40B4-BE49-F238E27FC236}">
                <a16:creationId xmlns="" xmlns:a16="http://schemas.microsoft.com/office/drawing/2014/main" id="{3FCAEEEC-1B3D-4EDC-9270-063D238BBBAE}"/>
              </a:ext>
            </a:extLst>
          </p:cNvPr>
          <p:cNvSpPr/>
          <p:nvPr/>
        </p:nvSpPr>
        <p:spPr>
          <a:xfrm>
            <a:off x="4319857" y="5358444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43</a:t>
            </a:r>
            <a:endParaRPr lang="en-US" dirty="0"/>
          </a:p>
        </p:txBody>
      </p:sp>
      <p:sp>
        <p:nvSpPr>
          <p:cNvPr id="47" name="Rectangle: Rounded Corners 46">
            <a:hlinkClick r:id="rId45" action="ppaction://hlinksldjump"/>
            <a:extLst>
              <a:ext uri="{FF2B5EF4-FFF2-40B4-BE49-F238E27FC236}">
                <a16:creationId xmlns="" xmlns:a16="http://schemas.microsoft.com/office/drawing/2014/main" id="{A6400E87-ECF2-477E-9B1F-03181FC6DA18}"/>
              </a:ext>
            </a:extLst>
          </p:cNvPr>
          <p:cNvSpPr/>
          <p:nvPr/>
        </p:nvSpPr>
        <p:spPr>
          <a:xfrm>
            <a:off x="5509924" y="5388232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44</a:t>
            </a:r>
            <a:endParaRPr lang="en-US" dirty="0"/>
          </a:p>
        </p:txBody>
      </p:sp>
      <p:sp>
        <p:nvSpPr>
          <p:cNvPr id="48" name="Rectangle: Rounded Corners 47">
            <a:hlinkClick r:id="rId46" action="ppaction://hlinksldjump"/>
            <a:extLst>
              <a:ext uri="{FF2B5EF4-FFF2-40B4-BE49-F238E27FC236}">
                <a16:creationId xmlns="" xmlns:a16="http://schemas.microsoft.com/office/drawing/2014/main" id="{2B1FE3E6-A00E-45E5-A009-C7B3F6382FD4}"/>
              </a:ext>
            </a:extLst>
          </p:cNvPr>
          <p:cNvSpPr/>
          <p:nvPr/>
        </p:nvSpPr>
        <p:spPr>
          <a:xfrm>
            <a:off x="6698869" y="5358445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45</a:t>
            </a:r>
            <a:endParaRPr lang="en-US" dirty="0"/>
          </a:p>
        </p:txBody>
      </p:sp>
      <p:sp>
        <p:nvSpPr>
          <p:cNvPr id="49" name="Rectangle: Rounded Corners 48">
            <a:hlinkClick r:id="rId47" action="ppaction://hlinksldjump"/>
            <a:extLst>
              <a:ext uri="{FF2B5EF4-FFF2-40B4-BE49-F238E27FC236}">
                <a16:creationId xmlns="" xmlns:a16="http://schemas.microsoft.com/office/drawing/2014/main" id="{904799AD-A8FF-4C36-935E-56F814BFE802}"/>
              </a:ext>
            </a:extLst>
          </p:cNvPr>
          <p:cNvSpPr/>
          <p:nvPr/>
        </p:nvSpPr>
        <p:spPr>
          <a:xfrm>
            <a:off x="7888936" y="5358445"/>
            <a:ext cx="1021977" cy="998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0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06"/>
            <a:ext cx="12191999" cy="6823694"/>
          </a:xfrm>
        </p:spPr>
      </p:pic>
      <p:sp>
        <p:nvSpPr>
          <p:cNvPr id="6" name="مستطيل مستدير الزوايا 4"/>
          <p:cNvSpPr/>
          <p:nvPr/>
        </p:nvSpPr>
        <p:spPr>
          <a:xfrm>
            <a:off x="1885023" y="5832410"/>
            <a:ext cx="8411306" cy="682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ما هي الفكرة الرئيسية لهذا الفصل من سفر أشعياء</a:t>
            </a:r>
          </a:p>
        </p:txBody>
      </p:sp>
      <p:sp>
        <p:nvSpPr>
          <p:cNvPr id="9" name="مستطيل مستدير الزوايا 5"/>
          <p:cNvSpPr/>
          <p:nvPr/>
        </p:nvSpPr>
        <p:spPr>
          <a:xfrm>
            <a:off x="54918" y="58863"/>
            <a:ext cx="2631550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أشعياء 58</a:t>
            </a:r>
          </a:p>
        </p:txBody>
      </p:sp>
      <p:sp>
        <p:nvSpPr>
          <p:cNvPr id="10" name="مستطيل مستدير الزوايا 5"/>
          <p:cNvSpPr/>
          <p:nvPr/>
        </p:nvSpPr>
        <p:spPr>
          <a:xfrm>
            <a:off x="9494884" y="302046"/>
            <a:ext cx="263155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السؤال الرابع عشر</a:t>
            </a:r>
          </a:p>
        </p:txBody>
      </p:sp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138E0555-8D1F-46D1-A345-438F9E8D163B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29AE27D-B32A-4451-B550-1CD91B1BB0B8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الصوم المرضي في عيني الرب</a:t>
            </a:r>
          </a:p>
        </p:txBody>
      </p:sp>
    </p:spTree>
    <p:extLst>
      <p:ext uri="{BB962C8B-B14F-4D97-AF65-F5344CB8AC3E}">
        <p14:creationId xmlns:p14="http://schemas.microsoft.com/office/powerpoint/2010/main" val="14210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مستطيل مستدير الزوايا 5"/>
          <p:cNvSpPr/>
          <p:nvPr/>
        </p:nvSpPr>
        <p:spPr>
          <a:xfrm>
            <a:off x="9494884" y="261375"/>
            <a:ext cx="263155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السؤال الخامس عشر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4918" y="58863"/>
            <a:ext cx="2631550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تحدي</a:t>
            </a:r>
            <a:endParaRPr lang="ar-JO" sz="40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white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A55A43"/>
                </a:outerShdw>
              </a:effectLst>
            </a:endParaRPr>
          </a:p>
        </p:txBody>
      </p:sp>
      <p:sp>
        <p:nvSpPr>
          <p:cNvPr id="8" name="مستطيل مستدير الزوايا 4"/>
          <p:cNvSpPr/>
          <p:nvPr/>
        </p:nvSpPr>
        <p:spPr>
          <a:xfrm>
            <a:off x="1885023" y="3159124"/>
            <a:ext cx="8411306" cy="682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تحدي معجزات الكتاب المقدس</a:t>
            </a:r>
            <a:endParaRPr lang="ar-JO" sz="4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9" name="Arrow: Right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1EFC6309-C5B9-4BBE-BB7F-9313393FB549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377118C0-1B38-498D-A1BC-F33601373421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E3DC451-76D0-4723-B421-C4D46ACE06E1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/>
              <a:t>1 كورنثوس 11: 28</a:t>
            </a:r>
          </a:p>
        </p:txBody>
      </p:sp>
    </p:spTree>
    <p:extLst>
      <p:ext uri="{BB962C8B-B14F-4D97-AF65-F5344CB8AC3E}">
        <p14:creationId xmlns:p14="http://schemas.microsoft.com/office/powerpoint/2010/main" val="9676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0BE2C5D8-C91A-43D5-B0BD-766C161AE1BF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E06862D-14C5-4748-A941-A18BD989308E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يوحنا 2: 4</a:t>
            </a:r>
          </a:p>
          <a:p>
            <a:pPr algn="ctr"/>
            <a:r>
              <a:rPr lang="ar-JO" sz="4400" dirty="0"/>
              <a:t>يوحنا 19: 26</a:t>
            </a:r>
          </a:p>
        </p:txBody>
      </p:sp>
    </p:spTree>
    <p:extLst>
      <p:ext uri="{BB962C8B-B14F-4D97-AF65-F5344CB8AC3E}">
        <p14:creationId xmlns:p14="http://schemas.microsoft.com/office/powerpoint/2010/main" val="36631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8201"/>
          </a:xfrm>
          <a:prstGeom prst="rect">
            <a:avLst/>
          </a:prstGeom>
        </p:spPr>
      </p:pic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DAF0235B-B8DD-40B8-804D-A9BFA68CFE13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EB535039-0BD3-4EE4-8CD9-7E541A4AC835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لوقا 22: 42</a:t>
            </a:r>
          </a:p>
        </p:txBody>
      </p:sp>
    </p:spTree>
    <p:extLst>
      <p:ext uri="{BB962C8B-B14F-4D97-AF65-F5344CB8AC3E}">
        <p14:creationId xmlns:p14="http://schemas.microsoft.com/office/powerpoint/2010/main" val="22390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7958"/>
            <a:ext cx="12192000" cy="4608704"/>
          </a:xfrm>
        </p:spPr>
      </p:pic>
      <p:sp>
        <p:nvSpPr>
          <p:cNvPr id="7" name="مستطيل مستدير الزوايا 4"/>
          <p:cNvSpPr/>
          <p:nvPr/>
        </p:nvSpPr>
        <p:spPr>
          <a:xfrm>
            <a:off x="2027104" y="5785793"/>
            <a:ext cx="8783623" cy="682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>
                <a:ln w="22225">
                  <a:solidFill>
                    <a:srgbClr val="D3BA68"/>
                  </a:solidFill>
                  <a:prstDash val="solid"/>
                </a:ln>
                <a:solidFill>
                  <a:srgbClr val="D3BA68">
                    <a:lumMod val="40000"/>
                    <a:lumOff val="60000"/>
                  </a:srgbClr>
                </a:solidFill>
              </a:rPr>
              <a:t>كيف يمكن لعدم الصوم أن يكون السبب في طرد آدم وحواء من الجنة</a:t>
            </a:r>
          </a:p>
        </p:txBody>
      </p:sp>
      <p:sp>
        <p:nvSpPr>
          <p:cNvPr id="8" name="مستطيل مستدير الزوايا 5"/>
          <p:cNvSpPr/>
          <p:nvPr/>
        </p:nvSpPr>
        <p:spPr>
          <a:xfrm>
            <a:off x="9494952" y="223720"/>
            <a:ext cx="263155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>
                <a:ln w="22225">
                  <a:solidFill>
                    <a:srgbClr val="D3BA68"/>
                  </a:solidFill>
                  <a:prstDash val="solid"/>
                </a:ln>
                <a:solidFill>
                  <a:srgbClr val="D3BA68">
                    <a:lumMod val="40000"/>
                    <a:lumOff val="60000"/>
                  </a:srgbClr>
                </a:solidFill>
              </a:rPr>
              <a:t>السؤال التاسع عشر</a:t>
            </a:r>
          </a:p>
        </p:txBody>
      </p:sp>
      <p:sp>
        <p:nvSpPr>
          <p:cNvPr id="9" name="مستطيل مستدير الزوايا 5"/>
          <p:cNvSpPr/>
          <p:nvPr/>
        </p:nvSpPr>
        <p:spPr>
          <a:xfrm>
            <a:off x="54917" y="58863"/>
            <a:ext cx="2930653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>
                <a:ln w="22225">
                  <a:solidFill>
                    <a:srgbClr val="D3BA68"/>
                  </a:solidFill>
                  <a:prstDash val="solid"/>
                </a:ln>
                <a:solidFill>
                  <a:srgbClr val="D3BA68">
                    <a:lumMod val="40000"/>
                    <a:lumOff val="60000"/>
                  </a:srgbClr>
                </a:solidFill>
              </a:rPr>
              <a:t>التكوين الفصل 2-3</a:t>
            </a:r>
          </a:p>
        </p:txBody>
      </p:sp>
      <p:sp>
        <p:nvSpPr>
          <p:cNvPr id="11" name="Arrow: Right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B85F21F9-E2C4-4310-8E0E-864C192B60A7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1B9853E-1F9C-44F3-82F0-DC072EFF296D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الصوم عن أكل الشجرة</a:t>
            </a:r>
          </a:p>
        </p:txBody>
      </p:sp>
    </p:spTree>
    <p:extLst>
      <p:ext uri="{BB962C8B-B14F-4D97-AF65-F5344CB8AC3E}">
        <p14:creationId xmlns:p14="http://schemas.microsoft.com/office/powerpoint/2010/main" val="1237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مستدير الزوايا 4"/>
          <p:cNvSpPr/>
          <p:nvPr/>
        </p:nvSpPr>
        <p:spPr>
          <a:xfrm>
            <a:off x="1825224" y="6082676"/>
            <a:ext cx="8783623" cy="682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0160">
                  <a:solidFill>
                    <a:srgbClr val="A55A4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ماذا كان طعام آدم وحواء في الجنة</a:t>
            </a: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9121966" y="56923"/>
            <a:ext cx="3004536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السؤال العشرون</a:t>
            </a:r>
          </a:p>
        </p:txBody>
      </p:sp>
      <p:sp>
        <p:nvSpPr>
          <p:cNvPr id="8" name="مستطيل مستدير الزوايا 5"/>
          <p:cNvSpPr/>
          <p:nvPr/>
        </p:nvSpPr>
        <p:spPr>
          <a:xfrm>
            <a:off x="54918" y="58863"/>
            <a:ext cx="3062856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التكوين 1</a:t>
            </a:r>
          </a:p>
        </p:txBody>
      </p:sp>
      <p:sp>
        <p:nvSpPr>
          <p:cNvPr id="9" name="Arrow: Right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83CE857-CBB5-4224-BDDD-997ED072B893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66C16A4-7B28-458F-A907-75655BCDDA93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تكوين 1: 29</a:t>
            </a:r>
          </a:p>
        </p:txBody>
      </p:sp>
    </p:spTree>
    <p:extLst>
      <p:ext uri="{BB962C8B-B14F-4D97-AF65-F5344CB8AC3E}">
        <p14:creationId xmlns:p14="http://schemas.microsoft.com/office/powerpoint/2010/main" val="15080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مستطيل مستدير الزوايا 4"/>
          <p:cNvSpPr/>
          <p:nvPr/>
        </p:nvSpPr>
        <p:spPr>
          <a:xfrm>
            <a:off x="3848753" y="2768177"/>
            <a:ext cx="3954484" cy="1321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اختار حدا من مجموعة ثانية واتحداه بفتح الكتاب المقدس</a:t>
            </a: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9066815" y="609600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السؤال الواحد والعشرون</a:t>
            </a:r>
          </a:p>
          <a:p>
            <a:pPr algn="ctr"/>
            <a:endParaRPr lang="ar-JO" sz="4000" b="1" spc="50" dirty="0">
              <a:ln w="9525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مستطيل مستدير الزوايا 5"/>
          <p:cNvSpPr/>
          <p:nvPr/>
        </p:nvSpPr>
        <p:spPr>
          <a:xfrm>
            <a:off x="54917" y="58863"/>
            <a:ext cx="3970817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تحدي</a:t>
            </a:r>
          </a:p>
        </p:txBody>
      </p:sp>
      <p:sp>
        <p:nvSpPr>
          <p:cNvPr id="9" name="Arrow: Right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0B254C3A-161E-4946-9F18-CD138627022A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C2C387E2-582B-4F10-8017-89BC95DE7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09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806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913795" y="5479291"/>
            <a:ext cx="10699610" cy="1321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أذكر ثلاثة ألقاب للسيد المسيح</a:t>
            </a: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9440862" y="609600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السؤال الثاني والعشرون</a:t>
            </a:r>
          </a:p>
          <a:p>
            <a:pPr algn="ctr"/>
            <a:endParaRPr lang="ar-JO" sz="40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BC451B">
                    <a:alpha val="40000"/>
                  </a:srgbClr>
                </a:glow>
              </a:effectLst>
            </a:endParaRPr>
          </a:p>
        </p:txBody>
      </p:sp>
      <p:sp>
        <p:nvSpPr>
          <p:cNvPr id="8" name="مستطيل مستدير الزوايا 5"/>
          <p:cNvSpPr/>
          <p:nvPr/>
        </p:nvSpPr>
        <p:spPr>
          <a:xfrm>
            <a:off x="-308482" y="411982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فتشوا الكتب</a:t>
            </a:r>
          </a:p>
          <a:p>
            <a:pPr algn="ctr"/>
            <a:endParaRPr lang="ar-JO" sz="40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BC451B">
                    <a:alpha val="40000"/>
                  </a:srgbClr>
                </a:glow>
              </a:effectLst>
            </a:endParaRPr>
          </a:p>
        </p:txBody>
      </p:sp>
      <p:sp>
        <p:nvSpPr>
          <p:cNvPr id="9" name="Arrow: Right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E4E8B2AC-B7F2-4298-960F-F7FE411D58AB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AE1C1E7B-BC24-4D7F-B67B-51BC91B2CE48}"/>
              </a:ext>
            </a:extLst>
          </p:cNvPr>
          <p:cNvSpPr/>
          <p:nvPr/>
        </p:nvSpPr>
        <p:spPr>
          <a:xfrm>
            <a:off x="7359446" y="1815834"/>
            <a:ext cx="4832554" cy="2888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الطريق، الحق، الحياة، المعلم، الراعي الصالح، الألف والياء، البداية والنهاية، المعزي الأول</a:t>
            </a:r>
          </a:p>
        </p:txBody>
      </p:sp>
    </p:spTree>
    <p:extLst>
      <p:ext uri="{BB962C8B-B14F-4D97-AF65-F5344CB8AC3E}">
        <p14:creationId xmlns:p14="http://schemas.microsoft.com/office/powerpoint/2010/main" val="11349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97" y="0"/>
            <a:ext cx="7030193" cy="6858000"/>
          </a:xfrm>
          <a:prstGeom prst="rect">
            <a:avLst/>
          </a:prstGeom>
        </p:spPr>
      </p:pic>
      <p:sp>
        <p:nvSpPr>
          <p:cNvPr id="6" name="مستطيل مستدير الزوايا 4"/>
          <p:cNvSpPr/>
          <p:nvPr/>
        </p:nvSpPr>
        <p:spPr>
          <a:xfrm>
            <a:off x="913795" y="5479291"/>
            <a:ext cx="10699610" cy="1321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أذكر نبوءة تحدثت عن ثقب يدي ورجلي المسيح</a:t>
            </a:r>
          </a:p>
        </p:txBody>
      </p:sp>
      <p:sp>
        <p:nvSpPr>
          <p:cNvPr id="8" name="مستطيل مستدير الزوايا 5"/>
          <p:cNvSpPr/>
          <p:nvPr/>
        </p:nvSpPr>
        <p:spPr>
          <a:xfrm>
            <a:off x="9440862" y="609600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السؤال الثالث والعشرون</a:t>
            </a:r>
          </a:p>
          <a:p>
            <a:pPr algn="ctr"/>
            <a:endParaRPr lang="ar-JO" sz="40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BC451B">
                    <a:alpha val="40000"/>
                  </a:srgbClr>
                </a:glow>
              </a:effectLst>
            </a:endParaRPr>
          </a:p>
        </p:txBody>
      </p:sp>
      <p:sp>
        <p:nvSpPr>
          <p:cNvPr id="9" name="مستطيل مستدير الزوايا 5"/>
          <p:cNvSpPr/>
          <p:nvPr/>
        </p:nvSpPr>
        <p:spPr>
          <a:xfrm>
            <a:off x="-308482" y="411982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BC451B">
                      <a:alpha val="40000"/>
                    </a:srgbClr>
                  </a:glow>
                </a:effectLst>
              </a:rPr>
              <a:t>المزامير</a:t>
            </a:r>
          </a:p>
          <a:p>
            <a:pPr algn="ctr"/>
            <a:endParaRPr lang="ar-JO" sz="40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BC451B">
                    <a:alpha val="40000"/>
                  </a:srgbClr>
                </a:glow>
              </a:effectLst>
            </a:endParaRPr>
          </a:p>
        </p:txBody>
      </p:sp>
      <p:sp>
        <p:nvSpPr>
          <p:cNvPr id="10" name="Arrow: Right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159A0C27-1143-4C62-A845-062BE5A41C6D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E513CD75-56B3-4FBD-8C98-7A3CE18C336C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مزمور 22</a:t>
            </a:r>
          </a:p>
        </p:txBody>
      </p:sp>
    </p:spTree>
    <p:extLst>
      <p:ext uri="{BB962C8B-B14F-4D97-AF65-F5344CB8AC3E}">
        <p14:creationId xmlns:p14="http://schemas.microsoft.com/office/powerpoint/2010/main" val="21576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6FB9C515-705E-485A-9787-06D85774C1D8}"/>
              </a:ext>
            </a:extLst>
          </p:cNvPr>
          <p:cNvSpPr/>
          <p:nvPr/>
        </p:nvSpPr>
        <p:spPr>
          <a:xfrm>
            <a:off x="328547" y="349337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D67CBAEB-0444-48C6-B90F-2A10D7714115}"/>
              </a:ext>
            </a:extLst>
          </p:cNvPr>
          <p:cNvSpPr/>
          <p:nvPr/>
        </p:nvSpPr>
        <p:spPr>
          <a:xfrm>
            <a:off x="2743791" y="349337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F0458E06-B0F3-43CB-B8EB-8BE05DDE38E3}"/>
              </a:ext>
            </a:extLst>
          </p:cNvPr>
          <p:cNvSpPr/>
          <p:nvPr/>
        </p:nvSpPr>
        <p:spPr>
          <a:xfrm>
            <a:off x="5057725" y="349337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CDB60290-60A1-4F36-ACCC-F6839713A407}"/>
              </a:ext>
            </a:extLst>
          </p:cNvPr>
          <p:cNvSpPr/>
          <p:nvPr/>
        </p:nvSpPr>
        <p:spPr>
          <a:xfrm>
            <a:off x="7509701" y="349337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: Rounded Corners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0F9DCD41-764A-4877-B2C5-292F69F63E48}"/>
              </a:ext>
            </a:extLst>
          </p:cNvPr>
          <p:cNvSpPr/>
          <p:nvPr/>
        </p:nvSpPr>
        <p:spPr>
          <a:xfrm>
            <a:off x="9838992" y="349337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  <a:endParaRPr lang="en-US" dirty="0"/>
          </a:p>
        </p:txBody>
      </p:sp>
      <p:sp>
        <p:nvSpPr>
          <p:cNvPr id="9" name="Rectangle: Rounded Corners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B77B319A-4B36-4C5F-86D9-9D3A0DF410B7}"/>
              </a:ext>
            </a:extLst>
          </p:cNvPr>
          <p:cNvSpPr/>
          <p:nvPr/>
        </p:nvSpPr>
        <p:spPr>
          <a:xfrm>
            <a:off x="328548" y="1936591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0" name="Rectangle: Rounded Corners 9">
            <a:hlinkClick r:id="rId8" action="ppaction://hlinksldjump"/>
            <a:extLst>
              <a:ext uri="{FF2B5EF4-FFF2-40B4-BE49-F238E27FC236}">
                <a16:creationId xmlns="" xmlns:a16="http://schemas.microsoft.com/office/drawing/2014/main" id="{FBF0CD6D-CE75-4D14-995F-C32A054AC396}"/>
              </a:ext>
            </a:extLst>
          </p:cNvPr>
          <p:cNvSpPr/>
          <p:nvPr/>
        </p:nvSpPr>
        <p:spPr>
          <a:xfrm>
            <a:off x="2743791" y="1935926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1" name="Rectangle: Rounded Corners 10">
            <a:hlinkClick r:id="rId9" action="ppaction://hlinksldjump"/>
            <a:extLst>
              <a:ext uri="{FF2B5EF4-FFF2-40B4-BE49-F238E27FC236}">
                <a16:creationId xmlns="" xmlns:a16="http://schemas.microsoft.com/office/drawing/2014/main" id="{70A1B526-1912-48F9-AE02-25FE36D85C92}"/>
              </a:ext>
            </a:extLst>
          </p:cNvPr>
          <p:cNvSpPr/>
          <p:nvPr/>
        </p:nvSpPr>
        <p:spPr>
          <a:xfrm>
            <a:off x="5079848" y="1935926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2" name="Rectangle: Rounded Corners 1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BB1A8A79-0880-4134-AAF8-6A4590A10C50}"/>
              </a:ext>
            </a:extLst>
          </p:cNvPr>
          <p:cNvSpPr/>
          <p:nvPr/>
        </p:nvSpPr>
        <p:spPr>
          <a:xfrm>
            <a:off x="7509702" y="1935926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3" name="Rectangle: Rounded Corners 1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3E2108E4-B33A-4C49-8C52-62D0B10764D7}"/>
              </a:ext>
            </a:extLst>
          </p:cNvPr>
          <p:cNvSpPr/>
          <p:nvPr/>
        </p:nvSpPr>
        <p:spPr>
          <a:xfrm>
            <a:off x="9838993" y="1935926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4" name="Rectangle: Rounded Corners 1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450D2FC-49DA-4B39-AFB9-39B9B2D37742}"/>
              </a:ext>
            </a:extLst>
          </p:cNvPr>
          <p:cNvSpPr/>
          <p:nvPr/>
        </p:nvSpPr>
        <p:spPr>
          <a:xfrm>
            <a:off x="328548" y="3555613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5" name="Rectangle: Rounded Corners 1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700EB1F-5689-49EF-B172-31975D3AB3A6}"/>
              </a:ext>
            </a:extLst>
          </p:cNvPr>
          <p:cNvSpPr/>
          <p:nvPr/>
        </p:nvSpPr>
        <p:spPr>
          <a:xfrm>
            <a:off x="2693137" y="3625072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6" name="Rectangle: Rounded Corners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0B7B8F61-DFB9-4CDA-92BC-5CC0778C31AB}"/>
              </a:ext>
            </a:extLst>
          </p:cNvPr>
          <p:cNvSpPr/>
          <p:nvPr/>
        </p:nvSpPr>
        <p:spPr>
          <a:xfrm>
            <a:off x="5057726" y="3555613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7" name="Rectangle: Rounded Corners 1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B41491C7-19BD-457B-82F0-32DC8A4BCF1B}"/>
              </a:ext>
            </a:extLst>
          </p:cNvPr>
          <p:cNvSpPr/>
          <p:nvPr/>
        </p:nvSpPr>
        <p:spPr>
          <a:xfrm>
            <a:off x="7474405" y="3555613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8" name="Rectangle: Rounded Corners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45C2FDC3-81BC-46CE-B9CA-FC909B4C2DC3}"/>
              </a:ext>
            </a:extLst>
          </p:cNvPr>
          <p:cNvSpPr/>
          <p:nvPr/>
        </p:nvSpPr>
        <p:spPr>
          <a:xfrm>
            <a:off x="9838993" y="3555612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9" name="Rectangle: Rounded Corners 18">
            <a:hlinkClick r:id="rId17" action="ppaction://hlinksldjump"/>
            <a:extLst>
              <a:ext uri="{FF2B5EF4-FFF2-40B4-BE49-F238E27FC236}">
                <a16:creationId xmlns="" xmlns:a16="http://schemas.microsoft.com/office/drawing/2014/main" id="{73EB9D8D-21E6-4F20-8F7C-621E90C2FE11}"/>
              </a:ext>
            </a:extLst>
          </p:cNvPr>
          <p:cNvSpPr/>
          <p:nvPr/>
        </p:nvSpPr>
        <p:spPr>
          <a:xfrm>
            <a:off x="328548" y="5205879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20" name="Rectangle: Rounded Corners 19">
            <a:hlinkClick r:id="rId18" action="ppaction://hlinksldjump"/>
            <a:extLst>
              <a:ext uri="{FF2B5EF4-FFF2-40B4-BE49-F238E27FC236}">
                <a16:creationId xmlns="" xmlns:a16="http://schemas.microsoft.com/office/drawing/2014/main" id="{E02DC437-854E-42C2-9E17-26521DBFC0B0}"/>
              </a:ext>
            </a:extLst>
          </p:cNvPr>
          <p:cNvSpPr/>
          <p:nvPr/>
        </p:nvSpPr>
        <p:spPr>
          <a:xfrm>
            <a:off x="2706439" y="5205880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21" name="Rectangle: Rounded Corners 20">
            <a:hlinkClick r:id="rId19" action="ppaction://hlinksldjump"/>
            <a:extLst>
              <a:ext uri="{FF2B5EF4-FFF2-40B4-BE49-F238E27FC236}">
                <a16:creationId xmlns="" xmlns:a16="http://schemas.microsoft.com/office/drawing/2014/main" id="{EE00C51A-1842-44D3-BC8B-774388B5B2D5}"/>
              </a:ext>
            </a:extLst>
          </p:cNvPr>
          <p:cNvSpPr/>
          <p:nvPr/>
        </p:nvSpPr>
        <p:spPr>
          <a:xfrm>
            <a:off x="5084330" y="5205880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22" name="Rectangle: Rounded Corners 21">
            <a:hlinkClick r:id="rId20" action="ppaction://hlinksldjump"/>
            <a:extLst>
              <a:ext uri="{FF2B5EF4-FFF2-40B4-BE49-F238E27FC236}">
                <a16:creationId xmlns="" xmlns:a16="http://schemas.microsoft.com/office/drawing/2014/main" id="{E580788F-E8DF-42B2-B700-28D3F6F7FF0C}"/>
              </a:ext>
            </a:extLst>
          </p:cNvPr>
          <p:cNvSpPr/>
          <p:nvPr/>
        </p:nvSpPr>
        <p:spPr>
          <a:xfrm>
            <a:off x="7461103" y="5233181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</a:p>
        </p:txBody>
      </p:sp>
      <p:sp>
        <p:nvSpPr>
          <p:cNvPr id="23" name="Rectangle: Rounded Corners 22">
            <a:hlinkClick r:id="rId21" action="ppaction://hlinksldjump"/>
            <a:extLst>
              <a:ext uri="{FF2B5EF4-FFF2-40B4-BE49-F238E27FC236}">
                <a16:creationId xmlns="" xmlns:a16="http://schemas.microsoft.com/office/drawing/2014/main" id="{18EE2A0B-A1BB-4AA8-850F-FE57E8E54A95}"/>
              </a:ext>
            </a:extLst>
          </p:cNvPr>
          <p:cNvSpPr/>
          <p:nvPr/>
        </p:nvSpPr>
        <p:spPr>
          <a:xfrm>
            <a:off x="9838994" y="5233181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672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4768"/>
          </a:xfrm>
        </p:spPr>
      </p:pic>
      <p:sp>
        <p:nvSpPr>
          <p:cNvPr id="5" name="مستطيل مستدير الزوايا 5"/>
          <p:cNvSpPr/>
          <p:nvPr/>
        </p:nvSpPr>
        <p:spPr>
          <a:xfrm>
            <a:off x="9494883" y="297555"/>
            <a:ext cx="2657425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ln w="1016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السؤال الرابع والعشرون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4917" y="58863"/>
            <a:ext cx="2657425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ln w="1016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من هو</a:t>
            </a:r>
          </a:p>
        </p:txBody>
      </p:sp>
      <p:sp>
        <p:nvSpPr>
          <p:cNvPr id="8" name="مستطيل مستدير الزوايا 4"/>
          <p:cNvSpPr/>
          <p:nvPr/>
        </p:nvSpPr>
        <p:spPr>
          <a:xfrm>
            <a:off x="1885022" y="5832410"/>
            <a:ext cx="8494011" cy="682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ln w="1016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أول من بشر بقيامة المسيح</a:t>
            </a:r>
          </a:p>
        </p:txBody>
      </p:sp>
      <p:sp>
        <p:nvSpPr>
          <p:cNvPr id="10" name="Arrow: Right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EAB6625D-81E6-456E-AAAB-C89DC591BC72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D0BCE85A-7F71-4B3D-840F-133F336BCE6D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مرقس 16 :1-9</a:t>
            </a:r>
          </a:p>
        </p:txBody>
      </p:sp>
    </p:spTree>
    <p:extLst>
      <p:ext uri="{BB962C8B-B14F-4D97-AF65-F5344CB8AC3E}">
        <p14:creationId xmlns:p14="http://schemas.microsoft.com/office/powerpoint/2010/main" val="13012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4353"/>
          </a:xfrm>
        </p:spPr>
      </p:pic>
      <p:sp>
        <p:nvSpPr>
          <p:cNvPr id="5" name="مستطيل مستدير الزوايا 5"/>
          <p:cNvSpPr/>
          <p:nvPr/>
        </p:nvSpPr>
        <p:spPr>
          <a:xfrm>
            <a:off x="9191501" y="297555"/>
            <a:ext cx="2934933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السؤال الخامس والعشرون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4918" y="58863"/>
            <a:ext cx="2631550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تحدي</a:t>
            </a:r>
          </a:p>
        </p:txBody>
      </p:sp>
      <p:sp>
        <p:nvSpPr>
          <p:cNvPr id="8" name="مستطيل مستدير الزوايا 4"/>
          <p:cNvSpPr/>
          <p:nvPr/>
        </p:nvSpPr>
        <p:spPr>
          <a:xfrm>
            <a:off x="1885023" y="5832410"/>
            <a:ext cx="8411306" cy="682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اختار حدا من مجموعة ثانية واتحداه بمعرفة أسفار الكتاب المقدس</a:t>
            </a:r>
          </a:p>
        </p:txBody>
      </p:sp>
      <p:sp>
        <p:nvSpPr>
          <p:cNvPr id="10" name="Arrow: Right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78148BC2-FAEC-4975-8904-81F227A8D597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938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83" y="106878"/>
            <a:ext cx="5807033" cy="5747657"/>
          </a:xfrm>
        </p:spPr>
      </p:pic>
      <p:sp>
        <p:nvSpPr>
          <p:cNvPr id="7" name="مستطيل مستدير الزوايا 5"/>
          <p:cNvSpPr/>
          <p:nvPr/>
        </p:nvSpPr>
        <p:spPr>
          <a:xfrm>
            <a:off x="8999516" y="261375"/>
            <a:ext cx="3126918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السؤال السادس والعشرون</a:t>
            </a:r>
          </a:p>
        </p:txBody>
      </p:sp>
      <p:sp>
        <p:nvSpPr>
          <p:cNvPr id="8" name="مستطيل مستدير الزوايا 5"/>
          <p:cNvSpPr/>
          <p:nvPr/>
        </p:nvSpPr>
        <p:spPr>
          <a:xfrm>
            <a:off x="54918" y="58863"/>
            <a:ext cx="2631550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يوحنا 19</a:t>
            </a:r>
          </a:p>
        </p:txBody>
      </p:sp>
      <p:sp>
        <p:nvSpPr>
          <p:cNvPr id="10" name="مستطيل مستدير الزوايا 4"/>
          <p:cNvSpPr/>
          <p:nvPr/>
        </p:nvSpPr>
        <p:spPr>
          <a:xfrm>
            <a:off x="1890346" y="6009032"/>
            <a:ext cx="8411306" cy="682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3 مريمات وتلميذ هم من تبعوا المسيح حتى </a:t>
            </a:r>
            <a:r>
              <a:rPr lang="ar-JO" sz="2800" b="1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الصليب أذكرهم.</a:t>
            </a:r>
            <a:endParaRPr lang="ar-JO" sz="28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9" name="Arrow: Right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AA45DCC9-0D13-420F-A4F6-4BD8039B01C2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52AFA3EC-714E-4D36-AE9E-0D3321A7CE2B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/>
              <a:t>مريم المجدلية</a:t>
            </a:r>
          </a:p>
          <a:p>
            <a:pPr algn="ctr"/>
            <a:r>
              <a:rPr lang="ar-JO" sz="3600" dirty="0"/>
              <a:t>مريم العذراء</a:t>
            </a:r>
          </a:p>
          <a:p>
            <a:pPr algn="ctr"/>
            <a:r>
              <a:rPr lang="ar-JO" sz="3600" dirty="0"/>
              <a:t>مريم امرأة قلوبا</a:t>
            </a:r>
            <a:endParaRPr lang="en-US" sz="3600" dirty="0"/>
          </a:p>
          <a:p>
            <a:pPr algn="ctr"/>
            <a:r>
              <a:rPr lang="ar-JO" sz="3600" dirty="0"/>
              <a:t>يوحنا الحبيب</a:t>
            </a:r>
          </a:p>
        </p:txBody>
      </p:sp>
    </p:spTree>
    <p:extLst>
      <p:ext uri="{BB962C8B-B14F-4D97-AF65-F5344CB8AC3E}">
        <p14:creationId xmlns:p14="http://schemas.microsoft.com/office/powerpoint/2010/main" val="38810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مستطيل مستدير الزوايا 4"/>
          <p:cNvSpPr/>
          <p:nvPr/>
        </p:nvSpPr>
        <p:spPr>
          <a:xfrm>
            <a:off x="1370693" y="5897186"/>
            <a:ext cx="10146535" cy="682230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ar-JO" sz="32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Rockwell" panose="02060603020205020403"/>
                <a:cs typeface="Arial" panose="020B0604020202020204" pitchFamily="34" charset="0"/>
              </a:rPr>
              <a:t>تلميذان خانا المسيح من هما وما الفرق بينهما؟</a:t>
            </a:r>
          </a:p>
        </p:txBody>
      </p:sp>
      <p:sp>
        <p:nvSpPr>
          <p:cNvPr id="13" name="مستطيل مستدير الزوايا 5"/>
          <p:cNvSpPr/>
          <p:nvPr/>
        </p:nvSpPr>
        <p:spPr>
          <a:xfrm>
            <a:off x="9505532" y="189491"/>
            <a:ext cx="2631550" cy="615107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ar-JO" sz="32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Rockwell" panose="02060603020205020403"/>
                <a:cs typeface="Arial" panose="020B0604020202020204" pitchFamily="34" charset="0"/>
              </a:rPr>
              <a:t>السؤال السابع والعشرون</a:t>
            </a:r>
          </a:p>
        </p:txBody>
      </p:sp>
      <p:sp>
        <p:nvSpPr>
          <p:cNvPr id="14" name="مستطيل مستدير الزوايا 5"/>
          <p:cNvSpPr/>
          <p:nvPr/>
        </p:nvSpPr>
        <p:spPr>
          <a:xfrm>
            <a:off x="54918" y="58863"/>
            <a:ext cx="2631550" cy="613167"/>
          </a:xfrm>
          <a:prstGeom prst="round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ar-JO" sz="3200" b="1" kern="0" dirty="0">
                <a:ln w="9525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Rockwell" panose="02060603020205020403"/>
                <a:cs typeface="Arial" panose="020B0604020202020204" pitchFamily="34" charset="0"/>
              </a:rPr>
              <a:t>متى 26+27</a:t>
            </a:r>
          </a:p>
        </p:txBody>
      </p:sp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C0A29E66-DB36-4839-9999-04D3F243BE99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492E8DF7-D2A9-466A-9E01-C1B3A71B007E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يهوذا وبطرس</a:t>
            </a:r>
          </a:p>
          <a:p>
            <a:pPr algn="ctr"/>
            <a:r>
              <a:rPr lang="ar-JO" sz="4400" dirty="0"/>
              <a:t>الفرق بين الندامة والتوبة</a:t>
            </a:r>
          </a:p>
        </p:txBody>
      </p:sp>
    </p:spTree>
    <p:extLst>
      <p:ext uri="{BB962C8B-B14F-4D97-AF65-F5344CB8AC3E}">
        <p14:creationId xmlns:p14="http://schemas.microsoft.com/office/powerpoint/2010/main" val="185822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sz="3200" dirty="0" smtClean="0"/>
              <a:t>السؤال الثامن والعشرون</a:t>
            </a:r>
            <a:endParaRPr lang="en-US" sz="3200" dirty="0"/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555575DF-AD8C-46F2-9B11-42431EF89B0B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ED981FBA-65C5-4D6C-912B-471591857E0F}"/>
              </a:ext>
            </a:extLst>
          </p:cNvPr>
          <p:cNvSpPr/>
          <p:nvPr/>
        </p:nvSpPr>
        <p:spPr>
          <a:xfrm>
            <a:off x="8568813" y="1745008"/>
            <a:ext cx="3608502" cy="287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/>
              <a:t>"إِنِ اعْتَرَفْنَا بِخَطَايَانَا فَهُوَ أَمِينٌ وَعَادِلٌ، حَتَّى يَغْفِرَ لَنَا خَطَايَانَا وَيُطَهِّرَنَا مِنْ كُلِّ إِثْمٍ." (1 يو 1: 9)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DZ" dirty="0" smtClean="0"/>
              <a:t>اكمل الاية</a:t>
            </a:r>
            <a:br>
              <a:rPr lang="ar-DZ" dirty="0" smtClean="0"/>
            </a:br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>واذا اعترفنا بخطايانا فانه ....</a:t>
            </a:r>
            <a:endParaRPr lang="ar-DZ" dirty="0"/>
          </a:p>
          <a:p>
            <a:pPr marL="0" indent="0" algn="ctr">
              <a:buNone/>
            </a:pPr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/>
            </a:r>
            <a:br>
              <a:rPr lang="ar-DZ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1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مستطيل مستدير الزوايا 4"/>
          <p:cNvSpPr/>
          <p:nvPr/>
        </p:nvSpPr>
        <p:spPr>
          <a:xfrm>
            <a:off x="1825224" y="6082676"/>
            <a:ext cx="8783623" cy="682230"/>
          </a:xfrm>
          <a:prstGeom prst="round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ar-JO" sz="4000" b="1" kern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  <a:latin typeface="Calisto MT" panose="02040603050505030304"/>
                <a:cs typeface="Arial" panose="020B0604020202020204" pitchFamily="34" charset="0"/>
              </a:rPr>
              <a:t>أذكر ثلاث من كلمات المسيح السبع على الصليب</a:t>
            </a:r>
          </a:p>
        </p:txBody>
      </p:sp>
      <p:sp>
        <p:nvSpPr>
          <p:cNvPr id="11" name="مستطيل مستدير الزوايا 5"/>
          <p:cNvSpPr/>
          <p:nvPr/>
        </p:nvSpPr>
        <p:spPr>
          <a:xfrm>
            <a:off x="9560450" y="267167"/>
            <a:ext cx="2631550" cy="615107"/>
          </a:xfrm>
          <a:prstGeom prst="round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ar-JO" sz="4000" b="1" kern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  <a:latin typeface="Calisto MT" panose="02040603050505030304"/>
                <a:cs typeface="Arial" panose="020B0604020202020204" pitchFamily="34" charset="0"/>
              </a:rPr>
              <a:t>السؤال التاسع والعشرون</a:t>
            </a:r>
          </a:p>
        </p:txBody>
      </p:sp>
      <p:sp>
        <p:nvSpPr>
          <p:cNvPr id="12" name="مستطيل مستدير الزوايا 5"/>
          <p:cNvSpPr/>
          <p:nvPr/>
        </p:nvSpPr>
        <p:spPr>
          <a:xfrm>
            <a:off x="-468892" y="672030"/>
            <a:ext cx="3040823" cy="613167"/>
          </a:xfrm>
          <a:prstGeom prst="round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ar-JO" sz="4000" b="1" kern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  <a:latin typeface="Calisto MT" panose="02040603050505030304"/>
                <a:cs typeface="Arial" panose="020B0604020202020204" pitchFamily="34" charset="0"/>
              </a:rPr>
              <a:t>متى 27</a:t>
            </a:r>
            <a:br>
              <a:rPr lang="ar-JO" sz="4000" b="1" kern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  <a:latin typeface="Calisto MT" panose="02040603050505030304"/>
                <a:cs typeface="Arial" panose="020B0604020202020204" pitchFamily="34" charset="0"/>
              </a:rPr>
            </a:br>
            <a:r>
              <a:rPr lang="ar-JO" sz="4000" b="1" kern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  <a:latin typeface="Calisto MT" panose="02040603050505030304"/>
                <a:cs typeface="Arial" panose="020B0604020202020204" pitchFamily="34" charset="0"/>
              </a:rPr>
              <a:t>لوقا 23</a:t>
            </a:r>
            <a:br>
              <a:rPr lang="ar-JO" sz="4000" b="1" kern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  <a:latin typeface="Calisto MT" panose="02040603050505030304"/>
                <a:cs typeface="Arial" panose="020B0604020202020204" pitchFamily="34" charset="0"/>
              </a:rPr>
            </a:br>
            <a:r>
              <a:rPr lang="ar-JO" sz="4000" b="1" kern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  <a:latin typeface="Calisto MT" panose="02040603050505030304"/>
                <a:cs typeface="Arial" panose="020B0604020202020204" pitchFamily="34" charset="0"/>
              </a:rPr>
              <a:t>يوحنا 19</a:t>
            </a:r>
          </a:p>
        </p:txBody>
      </p:sp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1C4161AF-F6AF-4D9D-8551-CFA4C2C034CF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CA6FB62E-9EC6-409E-B17E-2A0FCB096768}"/>
              </a:ext>
            </a:extLst>
          </p:cNvPr>
          <p:cNvSpPr/>
          <p:nvPr/>
        </p:nvSpPr>
        <p:spPr>
          <a:xfrm>
            <a:off x="8214852" y="1815834"/>
            <a:ext cx="3977147" cy="3685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b="1" dirty="0"/>
              <a:t>-يا أبتاه إغفر لهم (لو34:23) </a:t>
            </a:r>
            <a:endParaRPr lang="ar-JO" sz="4400" dirty="0"/>
          </a:p>
          <a:p>
            <a:pPr algn="r" rtl="1"/>
            <a:r>
              <a:rPr lang="ar-JO" b="1" dirty="0"/>
              <a:t>2-اليوم تكون معي في الفردوس (لو43:23) </a:t>
            </a:r>
            <a:endParaRPr lang="ar-JO" sz="4400" dirty="0"/>
          </a:p>
          <a:p>
            <a:pPr algn="r" rtl="1"/>
            <a:r>
              <a:rPr lang="ar-JO" b="1" dirty="0"/>
              <a:t>3-يا امرأة هوذا ابنك (يو26:19،27) </a:t>
            </a:r>
            <a:endParaRPr lang="ar-JO" sz="4400" dirty="0"/>
          </a:p>
          <a:p>
            <a:pPr algn="r" rtl="1"/>
            <a:r>
              <a:rPr lang="ar-JO" b="1" dirty="0"/>
              <a:t>4-إلهي إلهي لماذا تركتني (مت46:27+مر34:15) </a:t>
            </a:r>
            <a:endParaRPr lang="ar-JO" sz="4400" dirty="0"/>
          </a:p>
          <a:p>
            <a:pPr algn="r" rtl="1"/>
            <a:r>
              <a:rPr lang="ar-JO" b="1" dirty="0"/>
              <a:t>5-أنا عطشان (يو38:19)  </a:t>
            </a:r>
            <a:endParaRPr lang="ar-JO" sz="4400" dirty="0"/>
          </a:p>
          <a:p>
            <a:pPr algn="r" rtl="1"/>
            <a:r>
              <a:rPr lang="ar-JO" b="1" dirty="0"/>
              <a:t>6-يا أبتاه في يديك استودع روحي (لو46:23) </a:t>
            </a:r>
            <a:endParaRPr lang="ar-JO" sz="4400" dirty="0"/>
          </a:p>
          <a:p>
            <a:pPr algn="r" rtl="1"/>
            <a:r>
              <a:rPr lang="ar-JO" b="1" dirty="0"/>
              <a:t>7-قد أكمل (يو30:19)  </a:t>
            </a:r>
            <a:endParaRPr lang="ar-JO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1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مستطيل مستدير الزوايا 4"/>
          <p:cNvSpPr/>
          <p:nvPr/>
        </p:nvSpPr>
        <p:spPr>
          <a:xfrm>
            <a:off x="1967728" y="5849718"/>
            <a:ext cx="8803191" cy="682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في هذا النص شيء يدل على</a:t>
            </a:r>
          </a:p>
          <a:p>
            <a:pPr algn="ctr"/>
            <a:r>
              <a:rPr lang="ar-JO" sz="4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صليب المسيح ما هو؟</a:t>
            </a:r>
          </a:p>
        </p:txBody>
      </p:sp>
      <p:sp>
        <p:nvSpPr>
          <p:cNvPr id="9" name="مستطيل مستدير الزوايا 5"/>
          <p:cNvSpPr/>
          <p:nvPr/>
        </p:nvSpPr>
        <p:spPr>
          <a:xfrm>
            <a:off x="9121966" y="56923"/>
            <a:ext cx="3004536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السؤال الثلاثون</a:t>
            </a:r>
          </a:p>
        </p:txBody>
      </p:sp>
      <p:sp>
        <p:nvSpPr>
          <p:cNvPr id="10" name="مستطيل مستدير الزوايا 5"/>
          <p:cNvSpPr/>
          <p:nvPr/>
        </p:nvSpPr>
        <p:spPr>
          <a:xfrm>
            <a:off x="-33301" y="58863"/>
            <a:ext cx="3062856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A55A43"/>
                  </a:outerShdw>
                </a:effectLst>
              </a:rPr>
              <a:t>سفر العدد 21</a:t>
            </a:r>
          </a:p>
        </p:txBody>
      </p: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="" xmlns:a16="http://schemas.microsoft.com/office/drawing/2014/main" id="{1CCD4848-DA7A-4D61-B03D-E58DA4DD73B5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9067428-2E62-4D73-8B73-4C0212EA56E5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الحية المرفوعة لخلاص الشعب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0778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7"/>
            <a:ext cx="12192000" cy="6849173"/>
          </a:xfrm>
        </p:spPr>
      </p:pic>
      <p:sp>
        <p:nvSpPr>
          <p:cNvPr id="7" name="مستطيل مستدير الزوايا 4"/>
          <p:cNvSpPr/>
          <p:nvPr/>
        </p:nvSpPr>
        <p:spPr>
          <a:xfrm>
            <a:off x="1238731" y="5804532"/>
            <a:ext cx="10257573" cy="682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016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أذكر الآيات التي اقتبسنا منها الصلاة التي نصليها قبل التناول «يا رب إني لست أهلاً لأن تدخل تحت سقفي ......»</a:t>
            </a:r>
          </a:p>
        </p:txBody>
      </p:sp>
      <p:sp>
        <p:nvSpPr>
          <p:cNvPr id="8" name="مستطيل مستدير الزوايا 5"/>
          <p:cNvSpPr/>
          <p:nvPr/>
        </p:nvSpPr>
        <p:spPr>
          <a:xfrm>
            <a:off x="9187464" y="360261"/>
            <a:ext cx="3004536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016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السؤال الواحد والثلاثون</a:t>
            </a:r>
          </a:p>
        </p:txBody>
      </p:sp>
      <p:sp>
        <p:nvSpPr>
          <p:cNvPr id="9" name="مستطيل مستدير الزوايا 5"/>
          <p:cNvSpPr/>
          <p:nvPr/>
        </p:nvSpPr>
        <p:spPr>
          <a:xfrm>
            <a:off x="-33301" y="58863"/>
            <a:ext cx="3062856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016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فتشوا الكتب</a:t>
            </a:r>
          </a:p>
        </p:txBody>
      </p:sp>
      <p:sp>
        <p:nvSpPr>
          <p:cNvPr id="11" name="Arrow: Right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5CB139DE-9826-486E-A845-6E489C00624C}"/>
              </a:ext>
            </a:extLst>
          </p:cNvPr>
          <p:cNvSpPr/>
          <p:nvPr/>
        </p:nvSpPr>
        <p:spPr>
          <a:xfrm>
            <a:off x="10793073" y="5979813"/>
            <a:ext cx="1382972" cy="810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49B677C-BDA8-4F3B-B43A-809DAAAF766D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متى 8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440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665" cy="6858001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1238731" y="5804532"/>
            <a:ext cx="10257573" cy="682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أذكر ثلاث من ثمار الروح القدس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187464" y="360261"/>
            <a:ext cx="3004536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السؤال الثاني والثلاثون</a:t>
            </a: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-33301" y="58863"/>
            <a:ext cx="3062856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فتشوا الكتب</a:t>
            </a:r>
          </a:p>
        </p:txBody>
      </p:sp>
      <p:sp>
        <p:nvSpPr>
          <p:cNvPr id="9" name="Arrow: Right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F3F29D00-B33D-4161-BD5E-E68F216A5AAA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402FB547-7C82-4D75-AABB-1142D047AD10}"/>
              </a:ext>
            </a:extLst>
          </p:cNvPr>
          <p:cNvSpPr/>
          <p:nvPr/>
        </p:nvSpPr>
        <p:spPr>
          <a:xfrm>
            <a:off x="8325854" y="1815834"/>
            <a:ext cx="3866146" cy="2499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 err="1"/>
              <a:t>غلاطية</a:t>
            </a:r>
            <a:r>
              <a:rPr lang="ar-JO" sz="3200" dirty="0"/>
              <a:t> </a:t>
            </a:r>
            <a:r>
              <a:rPr lang="ar-JO" sz="3200" dirty="0" smtClean="0"/>
              <a:t>22:5-23</a:t>
            </a:r>
          </a:p>
          <a:p>
            <a:pPr algn="ctr"/>
            <a:r>
              <a:rPr lang="ar-JO" sz="3200" dirty="0"/>
              <a:t>"وَأَمَّا ثَمَرُ الرُّوحِ فَهُوَ: مَحَبَّةٌ فَرَحٌ سَلاَمٌ، طُولُ أَنَاةٍ لُطْفٌ صَلاَحٌ، إِيمَانٌ، وَدَاعَةٌ تَعَفُّفٌ"</a:t>
            </a:r>
          </a:p>
        </p:txBody>
      </p:sp>
    </p:spTree>
    <p:extLst>
      <p:ext uri="{BB962C8B-B14F-4D97-AF65-F5344CB8AC3E}">
        <p14:creationId xmlns:p14="http://schemas.microsoft.com/office/powerpoint/2010/main" val="41061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" y="1"/>
            <a:ext cx="12176046" cy="6858000"/>
          </a:xfrm>
        </p:spPr>
      </p:pic>
      <p:sp>
        <p:nvSpPr>
          <p:cNvPr id="4" name="مستطيل مستدير الزوايا 4"/>
          <p:cNvSpPr/>
          <p:nvPr/>
        </p:nvSpPr>
        <p:spPr>
          <a:xfrm>
            <a:off x="1390203" y="6015343"/>
            <a:ext cx="10162432" cy="8426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أين دعينا بالمسيحين لأول مرة</a:t>
            </a:r>
          </a:p>
        </p:txBody>
      </p:sp>
      <p:sp>
        <p:nvSpPr>
          <p:cNvPr id="5" name="مستطيل مستدير الزوايا 5"/>
          <p:cNvSpPr/>
          <p:nvPr/>
        </p:nvSpPr>
        <p:spPr>
          <a:xfrm>
            <a:off x="9066815" y="609600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السؤال الثالث والثلاثون</a:t>
            </a:r>
          </a:p>
          <a:p>
            <a:pPr algn="ctr"/>
            <a:endParaRPr lang="ar-JO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-436308" y="58541"/>
            <a:ext cx="3970817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أعمال الرسل 11</a:t>
            </a:r>
          </a:p>
        </p:txBody>
      </p:sp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281437CD-F169-4A26-8F1F-D7A521D44F7C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FAB7D8EF-09EB-4CBE-97AD-FCD54F7C17FD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أنطاكيا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4937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9B060A88-2E16-44EF-9800-686E8D42E4B9}"/>
              </a:ext>
            </a:extLst>
          </p:cNvPr>
          <p:cNvSpPr/>
          <p:nvPr/>
        </p:nvSpPr>
        <p:spPr>
          <a:xfrm>
            <a:off x="328547" y="349337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71B09518-AA4D-46A3-89BA-C42F8FB01FEC}"/>
              </a:ext>
            </a:extLst>
          </p:cNvPr>
          <p:cNvSpPr/>
          <p:nvPr/>
        </p:nvSpPr>
        <p:spPr>
          <a:xfrm>
            <a:off x="2743791" y="349337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94C2436E-FD8F-419B-89F4-EDB34DE22698}"/>
              </a:ext>
            </a:extLst>
          </p:cNvPr>
          <p:cNvSpPr/>
          <p:nvPr/>
        </p:nvSpPr>
        <p:spPr>
          <a:xfrm>
            <a:off x="5057725" y="349337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CB23447A-E274-4C3D-B163-69690711FEC3}"/>
              </a:ext>
            </a:extLst>
          </p:cNvPr>
          <p:cNvSpPr/>
          <p:nvPr/>
        </p:nvSpPr>
        <p:spPr>
          <a:xfrm>
            <a:off x="7509701" y="349337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: Rounded Corners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1BAE6E8A-32AD-49C5-8E57-3491876E7681}"/>
              </a:ext>
            </a:extLst>
          </p:cNvPr>
          <p:cNvSpPr/>
          <p:nvPr/>
        </p:nvSpPr>
        <p:spPr>
          <a:xfrm>
            <a:off x="9838992" y="349337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Rectangle: Rounded Corners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4F300BC7-375D-429C-BCA0-64BDD8E637F8}"/>
              </a:ext>
            </a:extLst>
          </p:cNvPr>
          <p:cNvSpPr/>
          <p:nvPr/>
        </p:nvSpPr>
        <p:spPr>
          <a:xfrm>
            <a:off x="328548" y="1936591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0" name="Rectangle: Rounded Corners 9">
            <a:hlinkClick r:id="rId8" action="ppaction://hlinksldjump"/>
            <a:extLst>
              <a:ext uri="{FF2B5EF4-FFF2-40B4-BE49-F238E27FC236}">
                <a16:creationId xmlns="" xmlns:a16="http://schemas.microsoft.com/office/drawing/2014/main" id="{B0863B1B-15D2-4399-A33D-0CEAFA9B33F8}"/>
              </a:ext>
            </a:extLst>
          </p:cNvPr>
          <p:cNvSpPr/>
          <p:nvPr/>
        </p:nvSpPr>
        <p:spPr>
          <a:xfrm>
            <a:off x="2743791" y="1935926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1" name="Rectangle: Rounded Corners 10">
            <a:hlinkClick r:id="rId9" action="ppaction://hlinksldjump"/>
            <a:extLst>
              <a:ext uri="{FF2B5EF4-FFF2-40B4-BE49-F238E27FC236}">
                <a16:creationId xmlns="" xmlns:a16="http://schemas.microsoft.com/office/drawing/2014/main" id="{008B383B-0BE0-4390-A54C-A99E36E6C21C}"/>
              </a:ext>
            </a:extLst>
          </p:cNvPr>
          <p:cNvSpPr/>
          <p:nvPr/>
        </p:nvSpPr>
        <p:spPr>
          <a:xfrm>
            <a:off x="5079848" y="1935926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2" name="Rectangle: Rounded Corners 1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E0E6D0E-59E4-48C6-A5DB-45C2AC81737F}"/>
              </a:ext>
            </a:extLst>
          </p:cNvPr>
          <p:cNvSpPr/>
          <p:nvPr/>
        </p:nvSpPr>
        <p:spPr>
          <a:xfrm>
            <a:off x="7509702" y="1935926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3" name="Rectangle: Rounded Corners 1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0E729EC-C1A4-4DFB-90C9-123F88B5A272}"/>
              </a:ext>
            </a:extLst>
          </p:cNvPr>
          <p:cNvSpPr/>
          <p:nvPr/>
        </p:nvSpPr>
        <p:spPr>
          <a:xfrm>
            <a:off x="9838993" y="1935926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4" name="Rectangle: Rounded Corners 1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1202DB86-EB17-4C96-8799-38016E51DDD4}"/>
              </a:ext>
            </a:extLst>
          </p:cNvPr>
          <p:cNvSpPr/>
          <p:nvPr/>
        </p:nvSpPr>
        <p:spPr>
          <a:xfrm>
            <a:off x="328548" y="3555613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5" name="Rectangle: Rounded Corners 1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C38A2730-8847-4806-8CF8-E3879B4C9902}"/>
              </a:ext>
            </a:extLst>
          </p:cNvPr>
          <p:cNvSpPr/>
          <p:nvPr/>
        </p:nvSpPr>
        <p:spPr>
          <a:xfrm>
            <a:off x="2693137" y="3625072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6" name="Rectangle: Rounded Corners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C195FA59-E432-4B65-B9A9-6C23CF910D1C}"/>
              </a:ext>
            </a:extLst>
          </p:cNvPr>
          <p:cNvSpPr/>
          <p:nvPr/>
        </p:nvSpPr>
        <p:spPr>
          <a:xfrm>
            <a:off x="5057726" y="3555613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7" name="Rectangle: Rounded Corners 1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94FCEA4D-E6FF-4116-9CB2-0A0878C01C50}"/>
              </a:ext>
            </a:extLst>
          </p:cNvPr>
          <p:cNvSpPr/>
          <p:nvPr/>
        </p:nvSpPr>
        <p:spPr>
          <a:xfrm>
            <a:off x="7474405" y="3555613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8" name="Rectangle: Rounded Corners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09EC2672-5F5E-481E-BF6E-2EE768F010CF}"/>
              </a:ext>
            </a:extLst>
          </p:cNvPr>
          <p:cNvSpPr/>
          <p:nvPr/>
        </p:nvSpPr>
        <p:spPr>
          <a:xfrm>
            <a:off x="9838993" y="3555612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9" name="Rectangle: Rounded Corners 18">
            <a:hlinkClick r:id="rId17" action="ppaction://hlinksldjump"/>
            <a:extLst>
              <a:ext uri="{FF2B5EF4-FFF2-40B4-BE49-F238E27FC236}">
                <a16:creationId xmlns="" xmlns:a16="http://schemas.microsoft.com/office/drawing/2014/main" id="{574EB846-81B2-48AB-964A-98C9EB088290}"/>
              </a:ext>
            </a:extLst>
          </p:cNvPr>
          <p:cNvSpPr/>
          <p:nvPr/>
        </p:nvSpPr>
        <p:spPr>
          <a:xfrm>
            <a:off x="328548" y="5205879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20" name="Rectangle: Rounded Corners 19">
            <a:hlinkClick r:id="rId18" action="ppaction://hlinksldjump"/>
            <a:extLst>
              <a:ext uri="{FF2B5EF4-FFF2-40B4-BE49-F238E27FC236}">
                <a16:creationId xmlns="" xmlns:a16="http://schemas.microsoft.com/office/drawing/2014/main" id="{FA749879-B196-42AC-8928-1B3E707B9BB5}"/>
              </a:ext>
            </a:extLst>
          </p:cNvPr>
          <p:cNvSpPr/>
          <p:nvPr/>
        </p:nvSpPr>
        <p:spPr>
          <a:xfrm>
            <a:off x="2706439" y="5205880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21" name="Rectangle: Rounded Corners 20">
            <a:hlinkClick r:id="rId19" action="ppaction://hlinksldjump"/>
            <a:extLst>
              <a:ext uri="{FF2B5EF4-FFF2-40B4-BE49-F238E27FC236}">
                <a16:creationId xmlns="" xmlns:a16="http://schemas.microsoft.com/office/drawing/2014/main" id="{DBF9BE3F-E92D-4513-BD8D-4184576566E9}"/>
              </a:ext>
            </a:extLst>
          </p:cNvPr>
          <p:cNvSpPr/>
          <p:nvPr/>
        </p:nvSpPr>
        <p:spPr>
          <a:xfrm>
            <a:off x="5084330" y="5205880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22" name="Rectangle: Rounded Corners 21">
            <a:hlinkClick r:id="rId20" action="ppaction://hlinksldjump"/>
            <a:extLst>
              <a:ext uri="{FF2B5EF4-FFF2-40B4-BE49-F238E27FC236}">
                <a16:creationId xmlns="" xmlns:a16="http://schemas.microsoft.com/office/drawing/2014/main" id="{020D299B-2043-42C8-AC96-20D5C171366B}"/>
              </a:ext>
            </a:extLst>
          </p:cNvPr>
          <p:cNvSpPr/>
          <p:nvPr/>
        </p:nvSpPr>
        <p:spPr>
          <a:xfrm>
            <a:off x="7461103" y="5233181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</a:p>
        </p:txBody>
      </p:sp>
      <p:sp>
        <p:nvSpPr>
          <p:cNvPr id="23" name="Rectangle: Rounded Corners 22">
            <a:hlinkClick r:id="rId21" action="ppaction://hlinksldjump"/>
            <a:extLst>
              <a:ext uri="{FF2B5EF4-FFF2-40B4-BE49-F238E27FC236}">
                <a16:creationId xmlns="" xmlns:a16="http://schemas.microsoft.com/office/drawing/2014/main" id="{7DF5C0B8-4E4D-48F8-9818-B2F57BEFA2A8}"/>
              </a:ext>
            </a:extLst>
          </p:cNvPr>
          <p:cNvSpPr/>
          <p:nvPr/>
        </p:nvSpPr>
        <p:spPr>
          <a:xfrm>
            <a:off x="9838994" y="5233181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8909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6302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1235033" y="5329543"/>
            <a:ext cx="10531982" cy="1321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9EC544">
                    <a:lumMod val="20000"/>
                    <a:lumOff val="80000"/>
                  </a:srgbClr>
                </a:solidFill>
                <a:effectLst>
                  <a:glow rad="228600">
                    <a:srgbClr val="DE9C3C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أذكر الآيه التي تدل على أن الصوم ليس كافياً لتبرير الإنسان وبالمقابل ما هو الشيء الذي يبرر -حسب النص-؟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066815" y="609600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9EC544">
                    <a:lumMod val="20000"/>
                    <a:lumOff val="80000"/>
                  </a:srgbClr>
                </a:solidFill>
                <a:effectLst>
                  <a:glow rad="228600">
                    <a:srgbClr val="DE9C3C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السؤال الرابع والثلاثون</a:t>
            </a:r>
          </a:p>
          <a:p>
            <a:pPr algn="ctr"/>
            <a:endParaRPr lang="ar-JO" sz="40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9EC544">
                  <a:lumMod val="20000"/>
                  <a:lumOff val="80000"/>
                </a:srgbClr>
              </a:solidFill>
              <a:effectLst>
                <a:glow rad="228600">
                  <a:srgbClr val="DE9C3C">
                    <a:satMod val="175000"/>
                    <a:alpha val="40000"/>
                  </a:srgbClr>
                </a:glow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-1003718" y="58541"/>
            <a:ext cx="3970817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9EC544">
                    <a:lumMod val="20000"/>
                    <a:lumOff val="80000"/>
                  </a:srgbClr>
                </a:solidFill>
                <a:effectLst>
                  <a:glow rad="228600">
                    <a:srgbClr val="DE9C3C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لوقا 18</a:t>
            </a:r>
          </a:p>
        </p:txBody>
      </p:sp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A50B8B45-88D1-45BE-97DB-FC0EF7B18A05}"/>
              </a:ext>
            </a:extLst>
          </p:cNvPr>
          <p:cNvSpPr/>
          <p:nvPr/>
        </p:nvSpPr>
        <p:spPr>
          <a:xfrm>
            <a:off x="10869165" y="5745431"/>
            <a:ext cx="1023553" cy="967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9CBDB6A-D138-47BF-B531-AF6BA82704A4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12+14</a:t>
            </a:r>
          </a:p>
          <a:p>
            <a:pPr algn="ctr"/>
            <a:r>
              <a:rPr lang="ar-JO" sz="4400" dirty="0" smtClean="0"/>
              <a:t>التوبة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1454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79282" cy="6850846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611436" y="5952713"/>
            <a:ext cx="11694774" cy="7540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هناك خطيئة وحيدة لا تُغفر حسب النص، ما هي؟</a:t>
            </a:r>
          </a:p>
          <a:p>
            <a:pPr algn="ctr"/>
            <a:r>
              <a:rPr lang="ar-JO" sz="36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وماذا يقصد بها المسيح حسب رأيك؟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066815" y="609600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السؤال الخامس والثلاثون</a:t>
            </a:r>
          </a:p>
          <a:p>
            <a:pPr algn="ctr"/>
            <a:endParaRPr lang="ar-JO" sz="4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-1003718" y="609600"/>
            <a:ext cx="3970817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متى 12</a:t>
            </a:r>
          </a:p>
          <a:p>
            <a:pPr algn="ctr"/>
            <a:r>
              <a:rPr lang="ar-JO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مرقس 3</a:t>
            </a:r>
          </a:p>
          <a:p>
            <a:pPr algn="ctr"/>
            <a:r>
              <a:rPr lang="ar-JO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لوقا 12</a:t>
            </a:r>
          </a:p>
        </p:txBody>
      </p:sp>
      <p:sp>
        <p:nvSpPr>
          <p:cNvPr id="9" name="Arrow: Right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3B3390A0-C009-4B19-A6DD-51BE04FAC63B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07E138D-81BF-4A2F-8FE0-3FD9A407EBA0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التجديف على الروح القدس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25385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71" y="0"/>
            <a:ext cx="8230096" cy="591567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129832" y="6005981"/>
            <a:ext cx="11694774" cy="7540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أذكر آية من العهد القديم وأخرى من العهد الجديد تذكر الثالوث بشكلِ واضح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642549" y="587022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السؤال السادس والثلاثون</a:t>
            </a:r>
          </a:p>
          <a:p>
            <a:pPr algn="ctr"/>
            <a:endParaRPr lang="ar-JO" sz="32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-1026295" y="90311"/>
            <a:ext cx="3970817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فتشوا الكتب</a:t>
            </a:r>
          </a:p>
        </p:txBody>
      </p:sp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3FA537C2-3217-4B4A-BDCB-39A91F74B4C3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3EE6830-51B1-40EB-B63D-FBD145CF8032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تكوين 1</a:t>
            </a:r>
          </a:p>
          <a:p>
            <a:pPr algn="ctr"/>
            <a:r>
              <a:rPr lang="ar-JO" sz="4400" dirty="0" smtClean="0"/>
              <a:t>متى 3: 16-17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0020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9"/>
            <a:ext cx="12192000" cy="6822171"/>
          </a:xfrm>
        </p:spPr>
      </p:pic>
      <p:sp>
        <p:nvSpPr>
          <p:cNvPr id="4" name="مستطيل مستدير الزوايا 4"/>
          <p:cNvSpPr/>
          <p:nvPr/>
        </p:nvSpPr>
        <p:spPr>
          <a:xfrm>
            <a:off x="1105124" y="5305001"/>
            <a:ext cx="10162432" cy="1321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أذكر آيه على كل من : أن من أقام المسيح من الموت :</a:t>
            </a:r>
          </a:p>
          <a:p>
            <a:pPr algn="ctr"/>
            <a:r>
              <a:rPr lang="ar-JO" sz="40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1- المسيح نفسه.   2- الروح القدس.    3- الآب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132380" y="609600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السؤال السابع والثلاثون</a:t>
            </a:r>
          </a:p>
          <a:p>
            <a:pPr algn="ctr"/>
            <a:endParaRPr lang="ar-JO" sz="4000" b="1" dirty="0">
              <a:ln w="10160">
                <a:solidFill>
                  <a:srgbClr val="C54F7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0" y="385929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فتشوا الكتب</a:t>
            </a:r>
          </a:p>
          <a:p>
            <a:pPr algn="ctr"/>
            <a:endParaRPr lang="ar-JO" sz="4000" b="1" dirty="0">
              <a:ln w="10160">
                <a:solidFill>
                  <a:srgbClr val="C54F7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Arrow: Right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EE730E44-739D-425C-9AB4-B2FDCB852333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DB28628-BB4E-4FE7-ACB4-720995D1B59F}"/>
              </a:ext>
            </a:extLst>
          </p:cNvPr>
          <p:cNvSpPr/>
          <p:nvPr/>
        </p:nvSpPr>
        <p:spPr>
          <a:xfrm>
            <a:off x="5374105" y="2845308"/>
            <a:ext cx="6817895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b="1" dirty="0"/>
              <a:t> </a:t>
            </a:r>
            <a:r>
              <a:rPr lang="ar-JO" sz="4400" dirty="0"/>
              <a:t>( </a:t>
            </a:r>
            <a:r>
              <a:rPr lang="ar-JO" sz="4400" dirty="0" err="1"/>
              <a:t>يو</a:t>
            </a:r>
            <a:r>
              <a:rPr lang="ar-JO" sz="4400" dirty="0"/>
              <a:t> 2 : 19 - 21 </a:t>
            </a:r>
            <a:r>
              <a:rPr lang="ar-JO" sz="4400" dirty="0" smtClean="0"/>
              <a:t>)- </a:t>
            </a:r>
            <a:r>
              <a:rPr lang="ar-JO" sz="4400" dirty="0" err="1" smtClean="0"/>
              <a:t>يو</a:t>
            </a:r>
            <a:r>
              <a:rPr lang="ar-JO" sz="4400" dirty="0" smtClean="0"/>
              <a:t> 10: 18</a:t>
            </a:r>
          </a:p>
          <a:p>
            <a:pPr algn="ctr"/>
            <a:r>
              <a:rPr lang="ar-JO" sz="4400" dirty="0" smtClean="0"/>
              <a:t>روم 8: 11</a:t>
            </a:r>
          </a:p>
          <a:p>
            <a:pPr algn="ctr"/>
            <a:r>
              <a:rPr lang="ar-JO" sz="4400" dirty="0" smtClean="0"/>
              <a:t>أعمال 4: 10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955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السؤال الثامن والثلاثون</a:t>
            </a:r>
            <a:br>
              <a:rPr lang="ar-DZ" dirty="0" smtClean="0"/>
            </a:br>
            <a:r>
              <a:rPr lang="ar-DZ" dirty="0" smtClean="0"/>
              <a:t>فتشوا الكتب</a:t>
            </a:r>
            <a:endParaRPr lang="en-US" dirty="0"/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B6883697-3717-4D20-99D6-2652C16B04DE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11294026-6E57-4449-9BAC-76E5AFAD1F9A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حواء</a:t>
            </a:r>
          </a:p>
          <a:p>
            <a:pPr algn="ctr"/>
            <a:r>
              <a:rPr lang="ar-JO" sz="4400" dirty="0" smtClean="0"/>
              <a:t>يسوع</a:t>
            </a:r>
          </a:p>
          <a:p>
            <a:pPr algn="ctr"/>
            <a:r>
              <a:rPr lang="ar-JO" sz="4400" dirty="0" smtClean="0"/>
              <a:t>آدم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ar-DZ" dirty="0" smtClean="0"/>
          </a:p>
          <a:p>
            <a:pPr marL="0" indent="0" algn="ctr">
              <a:buNone/>
            </a:pPr>
            <a:endParaRPr lang="ar-DZ" dirty="0"/>
          </a:p>
          <a:p>
            <a:pPr marL="0" indent="0" algn="ctr">
              <a:buNone/>
            </a:pPr>
            <a:endParaRPr lang="ar-DZ" dirty="0" smtClean="0"/>
          </a:p>
          <a:p>
            <a:pPr marL="0" indent="0" algn="ctr">
              <a:buNone/>
            </a:pPr>
            <a:endParaRPr lang="ar-DZ" dirty="0"/>
          </a:p>
          <a:p>
            <a:pPr marL="0" indent="0" algn="ctr">
              <a:buNone/>
            </a:pPr>
            <a:r>
              <a:rPr lang="ar-DZ" sz="3200" dirty="0" smtClean="0"/>
              <a:t>اذكر انساناً جاء من رجل واخر جاء من امرأة بدون رجل وثالثاً بدون رجل وامرأة </a:t>
            </a:r>
            <a:endParaRPr lang="ar-DZ" sz="3200" dirty="0"/>
          </a:p>
        </p:txBody>
      </p:sp>
    </p:spTree>
    <p:extLst>
      <p:ext uri="{BB962C8B-B14F-4D97-AF65-F5344CB8AC3E}">
        <p14:creationId xmlns:p14="http://schemas.microsoft.com/office/powerpoint/2010/main" val="36125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dirty="0" smtClean="0"/>
              <a:t>السؤال التاسع والثلاثون</a:t>
            </a:r>
            <a:br>
              <a:rPr lang="ar-DZ" dirty="0" smtClean="0"/>
            </a:br>
            <a:r>
              <a:rPr lang="ar-DZ" dirty="0" smtClean="0"/>
              <a:t>فتشوا الكتب</a:t>
            </a:r>
            <a:endParaRPr lang="en-US" dirty="0"/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44DE9438-0958-4486-B391-6854E792D620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8F0DF91-44EA-4E3B-B014-69272D28598E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القيامة من الموت</a:t>
            </a:r>
            <a:endParaRPr lang="ar-JO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ar-DZ" sz="3600" dirty="0" smtClean="0"/>
          </a:p>
          <a:p>
            <a:pPr marL="0" indent="0" algn="ctr">
              <a:buNone/>
            </a:pPr>
            <a:endParaRPr lang="ar-DZ" sz="3600" dirty="0"/>
          </a:p>
          <a:p>
            <a:pPr marL="0" indent="0" algn="ctr">
              <a:buNone/>
            </a:pPr>
            <a:endParaRPr lang="ar-DZ" sz="3600" dirty="0" smtClean="0"/>
          </a:p>
          <a:p>
            <a:pPr marL="0" indent="0" algn="ctr">
              <a:buNone/>
            </a:pPr>
            <a:r>
              <a:rPr lang="ar-DZ" sz="3600" dirty="0" smtClean="0"/>
              <a:t>صنع السيد المسيح اربعة معجزات من نوع واحد ثلاثة منهم لغيره والرابعة لنفسه فما هم ؟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492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215FE962-A7CE-48C8-8F56-C419CB2E2C2C}"/>
              </a:ext>
            </a:extLst>
          </p:cNvPr>
          <p:cNvSpPr/>
          <p:nvPr/>
        </p:nvSpPr>
        <p:spPr>
          <a:xfrm>
            <a:off x="10905564" y="5729466"/>
            <a:ext cx="1220869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0945"/>
            <a:ext cx="1486108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السؤال الواحد والاربعون</a:t>
            </a:r>
            <a:br>
              <a:rPr lang="ar-DZ" dirty="0" smtClean="0"/>
            </a:br>
            <a:endParaRPr lang="en-US" dirty="0"/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E766A130-3F7C-44D1-A3C3-DB03EB7AD633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DZ" dirty="0" smtClean="0"/>
              <a:t>بعد رجوعك للنص حسب الشواهد اسفل</a:t>
            </a:r>
            <a:br>
              <a:rPr lang="ar-DZ" dirty="0" smtClean="0"/>
            </a:br>
            <a:r>
              <a:rPr lang="ar-DZ" dirty="0" smtClean="0"/>
              <a:t>اعمال 2 و تكوين 11</a:t>
            </a:r>
          </a:p>
          <a:p>
            <a:pPr marL="0" indent="0" algn="ctr">
              <a:buNone/>
            </a:pPr>
            <a:r>
              <a:rPr lang="ar-DZ" sz="4000" dirty="0" smtClean="0"/>
              <a:t>ما هو الاختلاف بين ما حدث في مدينة بابل وما حدث في العلية يوم الخميس بعد حلول الروح القدس 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88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05"/>
            <a:ext cx="12192000" cy="6761429"/>
          </a:xfrm>
          <a:prstGeom prst="rect">
            <a:avLst/>
          </a:prstGeom>
        </p:spPr>
      </p:pic>
      <p:sp>
        <p:nvSpPr>
          <p:cNvPr id="4" name="مستطيل مستدير الزوايا 4"/>
          <p:cNvSpPr/>
          <p:nvPr/>
        </p:nvSpPr>
        <p:spPr>
          <a:xfrm>
            <a:off x="825335" y="4960616"/>
            <a:ext cx="10541330" cy="1321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أخوان تبعا المسيح وأصبحا من تلاميذه، هم الوحيدان الذان شاركا المسيح بنوع موته لكن بطريقتين مختلفتين </a:t>
            </a:r>
            <a:r>
              <a:rPr lang="ar-JO" sz="40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المطلوب :</a:t>
            </a:r>
          </a:p>
          <a:p>
            <a:pPr algn="ctr"/>
            <a:r>
              <a:rPr lang="ar-JO" sz="40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1- أذكر أسماء التلميذين.</a:t>
            </a:r>
          </a:p>
          <a:p>
            <a:pPr algn="ctr"/>
            <a:r>
              <a:rPr lang="ar-JO" sz="40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2- طريقة موت كل منهما.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453014" y="599684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السؤال الثاني الأربعون</a:t>
            </a:r>
          </a:p>
          <a:p>
            <a:pPr algn="ctr"/>
            <a:endParaRPr lang="ar-JO" sz="4000" b="1" dirty="0">
              <a:ln w="9525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0" y="385929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التقليد المقدس</a:t>
            </a:r>
          </a:p>
          <a:p>
            <a:pPr algn="ctr"/>
            <a:endParaRPr lang="ar-JO" sz="4000" b="1" dirty="0">
              <a:ln w="9525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9" name="Arrow: Right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3ECEF14D-66FF-440B-AAE8-0F0EA9B82A16}"/>
              </a:ext>
            </a:extLst>
          </p:cNvPr>
          <p:cNvSpPr/>
          <p:nvPr/>
        </p:nvSpPr>
        <p:spPr>
          <a:xfrm>
            <a:off x="10743462" y="5729466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F1910CD-4032-471D-B19C-526EAE25A03F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بطرس وأندراوس	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40280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مستطيل مستدير الزوايا 4"/>
          <p:cNvSpPr/>
          <p:nvPr/>
        </p:nvSpPr>
        <p:spPr>
          <a:xfrm>
            <a:off x="1105124" y="4972492"/>
            <a:ext cx="10162432" cy="1321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9EC544">
                      <a:alpha val="40000"/>
                    </a:srgbClr>
                  </a:glow>
                </a:effectLst>
              </a:rPr>
              <a:t>في مثل هذا اليوم، ذهب يهوذا الى الكهنة واتفق معهم ليسلم لهم يسوع مقابل 30 من الفضة. </a:t>
            </a:r>
            <a:r>
              <a:rPr lang="ar-JO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المطلوب</a:t>
            </a:r>
          </a:p>
          <a:p>
            <a:pPr algn="ctr"/>
            <a:r>
              <a:rPr lang="ar-JO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1- أذكر النبوءة المتعلقة بخيانة يهوذا.</a:t>
            </a:r>
          </a:p>
          <a:p>
            <a:pPr algn="ctr"/>
            <a:r>
              <a:rPr lang="ar-JO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2- «برأيك» ما الذي دفع يهوذا الى تسليم المسيح لليهود.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132380" y="609600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9EC544">
                      <a:alpha val="40000"/>
                    </a:srgbClr>
                  </a:glow>
                </a:effectLst>
              </a:rPr>
              <a:t>السؤال الثالث والأربعون</a:t>
            </a:r>
          </a:p>
          <a:p>
            <a:pPr algn="ctr"/>
            <a:endParaRPr lang="ar-JO" sz="40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9EC544">
                    <a:alpha val="40000"/>
                  </a:srgbClr>
                </a:glow>
              </a:effectLst>
            </a:endParaRP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-424686" y="609599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spc="50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9EC544">
                      <a:alpha val="40000"/>
                    </a:srgbClr>
                  </a:glow>
                </a:effectLst>
              </a:rPr>
              <a:t>متى 26</a:t>
            </a:r>
          </a:p>
          <a:p>
            <a:pPr algn="ctr"/>
            <a:r>
              <a:rPr lang="ar-JO" sz="4000" b="1" spc="50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9EC544">
                      <a:alpha val="40000"/>
                    </a:srgbClr>
                  </a:glow>
                </a:effectLst>
              </a:rPr>
              <a:t>زكريا 11</a:t>
            </a:r>
          </a:p>
          <a:p>
            <a:pPr algn="ctr"/>
            <a:endParaRPr lang="ar-JO" sz="40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9EC544">
                    <a:alpha val="40000"/>
                  </a:srgbClr>
                </a:glow>
              </a:effectLst>
            </a:endParaRPr>
          </a:p>
        </p:txBody>
      </p:sp>
      <p:sp>
        <p:nvSpPr>
          <p:cNvPr id="9" name="Arrow: Right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B28A66EF-2FD4-4A42-B885-886F4C178198}"/>
              </a:ext>
            </a:extLst>
          </p:cNvPr>
          <p:cNvSpPr/>
          <p:nvPr/>
        </p:nvSpPr>
        <p:spPr>
          <a:xfrm>
            <a:off x="10918208" y="5729466"/>
            <a:ext cx="1208225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051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9B060A88-2E16-44EF-9800-686E8D42E4B9}"/>
              </a:ext>
            </a:extLst>
          </p:cNvPr>
          <p:cNvSpPr/>
          <p:nvPr/>
        </p:nvSpPr>
        <p:spPr>
          <a:xfrm>
            <a:off x="328547" y="306058"/>
            <a:ext cx="1515001" cy="1466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71B09518-AA4D-46A3-89BA-C42F8FB01FEC}"/>
              </a:ext>
            </a:extLst>
          </p:cNvPr>
          <p:cNvSpPr/>
          <p:nvPr/>
        </p:nvSpPr>
        <p:spPr>
          <a:xfrm>
            <a:off x="2358640" y="344714"/>
            <a:ext cx="1515001" cy="1466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94C2436E-FD8F-419B-89F4-EDB34DE22698}"/>
              </a:ext>
            </a:extLst>
          </p:cNvPr>
          <p:cNvSpPr/>
          <p:nvPr/>
        </p:nvSpPr>
        <p:spPr>
          <a:xfrm>
            <a:off x="4388734" y="350135"/>
            <a:ext cx="1515001" cy="1466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CB23447A-E274-4C3D-B163-69690711FEC3}"/>
              </a:ext>
            </a:extLst>
          </p:cNvPr>
          <p:cNvSpPr/>
          <p:nvPr/>
        </p:nvSpPr>
        <p:spPr>
          <a:xfrm>
            <a:off x="6215885" y="375976"/>
            <a:ext cx="1515001" cy="1466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: Rounded Corners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1BAE6E8A-32AD-49C5-8E57-3491876E7681}"/>
              </a:ext>
            </a:extLst>
          </p:cNvPr>
          <p:cNvSpPr/>
          <p:nvPr/>
        </p:nvSpPr>
        <p:spPr>
          <a:xfrm>
            <a:off x="8245979" y="324050"/>
            <a:ext cx="1515001" cy="1466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Rectangle: Rounded Corners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4F300BC7-375D-429C-BCA0-64BDD8E637F8}"/>
              </a:ext>
            </a:extLst>
          </p:cNvPr>
          <p:cNvSpPr/>
          <p:nvPr/>
        </p:nvSpPr>
        <p:spPr>
          <a:xfrm>
            <a:off x="10157151" y="289546"/>
            <a:ext cx="1515001" cy="146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0" name="Rectangle: Rounded Corners 9">
            <a:hlinkClick r:id="rId8" action="ppaction://hlinksldjump"/>
            <a:extLst>
              <a:ext uri="{FF2B5EF4-FFF2-40B4-BE49-F238E27FC236}">
                <a16:creationId xmlns="" xmlns:a16="http://schemas.microsoft.com/office/drawing/2014/main" id="{B0863B1B-15D2-4399-A33D-0CEAFA9B33F8}"/>
              </a:ext>
            </a:extLst>
          </p:cNvPr>
          <p:cNvSpPr/>
          <p:nvPr/>
        </p:nvSpPr>
        <p:spPr>
          <a:xfrm>
            <a:off x="328547" y="2649061"/>
            <a:ext cx="1515001" cy="146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1" name="Rectangle: Rounded Corners 10">
            <a:hlinkClick r:id="rId9" action="ppaction://hlinksldjump"/>
            <a:extLst>
              <a:ext uri="{FF2B5EF4-FFF2-40B4-BE49-F238E27FC236}">
                <a16:creationId xmlns="" xmlns:a16="http://schemas.microsoft.com/office/drawing/2014/main" id="{008B383B-0BE0-4390-A54C-A99E36E6C21C}"/>
              </a:ext>
            </a:extLst>
          </p:cNvPr>
          <p:cNvSpPr/>
          <p:nvPr/>
        </p:nvSpPr>
        <p:spPr>
          <a:xfrm>
            <a:off x="2379736" y="2621477"/>
            <a:ext cx="1515001" cy="146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2" name="Rectangle: Rounded Corners 1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E0E6D0E-59E4-48C6-A5DB-45C2AC81737F}"/>
              </a:ext>
            </a:extLst>
          </p:cNvPr>
          <p:cNvSpPr/>
          <p:nvPr/>
        </p:nvSpPr>
        <p:spPr>
          <a:xfrm>
            <a:off x="4290907" y="2621478"/>
            <a:ext cx="1515001" cy="146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3" name="Rectangle: Rounded Corners 1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0E729EC-C1A4-4DFB-90C9-123F88B5A272}"/>
              </a:ext>
            </a:extLst>
          </p:cNvPr>
          <p:cNvSpPr/>
          <p:nvPr/>
        </p:nvSpPr>
        <p:spPr>
          <a:xfrm>
            <a:off x="6198435" y="2621478"/>
            <a:ext cx="1515001" cy="146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4" name="Rectangle: Rounded Corners 1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1202DB86-EB17-4C96-8799-38016E51DDD4}"/>
              </a:ext>
            </a:extLst>
          </p:cNvPr>
          <p:cNvSpPr/>
          <p:nvPr/>
        </p:nvSpPr>
        <p:spPr>
          <a:xfrm>
            <a:off x="8245979" y="2621477"/>
            <a:ext cx="1515001" cy="1469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5" name="Rectangle: Rounded Corners 1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C38A2730-8847-4806-8CF8-E3879B4C9902}"/>
              </a:ext>
            </a:extLst>
          </p:cNvPr>
          <p:cNvSpPr/>
          <p:nvPr/>
        </p:nvSpPr>
        <p:spPr>
          <a:xfrm>
            <a:off x="10157150" y="2579646"/>
            <a:ext cx="1515001" cy="1469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6" name="Rectangle: Rounded Corners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C195FA59-E432-4B65-B9A9-6C23CF910D1C}"/>
              </a:ext>
            </a:extLst>
          </p:cNvPr>
          <p:cNvSpPr/>
          <p:nvPr/>
        </p:nvSpPr>
        <p:spPr>
          <a:xfrm>
            <a:off x="389823" y="4951426"/>
            <a:ext cx="1515001" cy="1469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7" name="Rectangle: Rounded Corners 1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94FCEA4D-E6FF-4116-9CB2-0A0878C01C50}"/>
              </a:ext>
            </a:extLst>
          </p:cNvPr>
          <p:cNvSpPr/>
          <p:nvPr/>
        </p:nvSpPr>
        <p:spPr>
          <a:xfrm>
            <a:off x="2265697" y="4922346"/>
            <a:ext cx="1515001" cy="1469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8" name="Rectangle: Rounded Corners 1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09EC2672-5F5E-481E-BF6E-2EE768F010CF}"/>
              </a:ext>
            </a:extLst>
          </p:cNvPr>
          <p:cNvSpPr/>
          <p:nvPr/>
        </p:nvSpPr>
        <p:spPr>
          <a:xfrm>
            <a:off x="4208522" y="4922345"/>
            <a:ext cx="1515001" cy="1469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9" name="Rectangle: Rounded Corners 18">
            <a:hlinkClick r:id="rId17" action="ppaction://hlinksldjump"/>
            <a:extLst>
              <a:ext uri="{FF2B5EF4-FFF2-40B4-BE49-F238E27FC236}">
                <a16:creationId xmlns="" xmlns:a16="http://schemas.microsoft.com/office/drawing/2014/main" id="{574EB846-81B2-48AB-964A-98C9EB088290}"/>
              </a:ext>
            </a:extLst>
          </p:cNvPr>
          <p:cNvSpPr/>
          <p:nvPr/>
        </p:nvSpPr>
        <p:spPr>
          <a:xfrm>
            <a:off x="6198435" y="4922345"/>
            <a:ext cx="1515001" cy="1469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20" name="Rectangle: Rounded Corners 19">
            <a:hlinkClick r:id="rId18" action="ppaction://hlinksldjump"/>
            <a:extLst>
              <a:ext uri="{FF2B5EF4-FFF2-40B4-BE49-F238E27FC236}">
                <a16:creationId xmlns="" xmlns:a16="http://schemas.microsoft.com/office/drawing/2014/main" id="{FA749879-B196-42AC-8928-1B3E707B9BB5}"/>
              </a:ext>
            </a:extLst>
          </p:cNvPr>
          <p:cNvSpPr/>
          <p:nvPr/>
        </p:nvSpPr>
        <p:spPr>
          <a:xfrm>
            <a:off x="8249576" y="4922345"/>
            <a:ext cx="1515001" cy="1469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21" name="Rectangle: Rounded Corners 20">
            <a:hlinkClick r:id="rId19" action="ppaction://hlinksldjump"/>
            <a:extLst>
              <a:ext uri="{FF2B5EF4-FFF2-40B4-BE49-F238E27FC236}">
                <a16:creationId xmlns="" xmlns:a16="http://schemas.microsoft.com/office/drawing/2014/main" id="{DBF9BE3F-E92D-4513-BD8D-4184576566E9}"/>
              </a:ext>
            </a:extLst>
          </p:cNvPr>
          <p:cNvSpPr/>
          <p:nvPr/>
        </p:nvSpPr>
        <p:spPr>
          <a:xfrm>
            <a:off x="10157150" y="4951426"/>
            <a:ext cx="1515001" cy="1469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2294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5" y="10776"/>
            <a:ext cx="12192000" cy="6847224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807236" y="5536355"/>
            <a:ext cx="10969128" cy="1321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مثل هذا اليوم أسس المسيح سر الكهنوت في العشاء السري مع تلاميذه. </a:t>
            </a:r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المطلوب:</a:t>
            </a:r>
          </a:p>
          <a:p>
            <a:pPr algn="ctr"/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1- من هو أول كاهن في الكتاب المقدس؟</a:t>
            </a:r>
            <a:b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2- ما الذي يجمع بين هذا الكاهن والمسيح والذي يميزه عن باقي كهنة العهد القديم؟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132380" y="302046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السؤال الرابع والأربعون</a:t>
            </a:r>
          </a:p>
          <a:p>
            <a:pPr algn="ctr"/>
            <a:endParaRPr lang="ar-JO" sz="36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9EC544">
                    <a:alpha val="40000"/>
                  </a:srgbClr>
                </a:glow>
              </a:effectLst>
            </a:endParaRP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-306938" y="302045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خميس الأسرار</a:t>
            </a:r>
          </a:p>
          <a:p>
            <a:pPr algn="ctr"/>
            <a:endParaRPr lang="ar-JO" sz="36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9EC544">
                    <a:alpha val="40000"/>
                  </a:srgbClr>
                </a:glow>
              </a:effectLst>
            </a:endParaRPr>
          </a:p>
        </p:txBody>
      </p:sp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="" xmlns:a16="http://schemas.microsoft.com/office/drawing/2014/main" id="{D0C5DDF2-F92D-4A42-81B7-BC8969FA7DC8}"/>
              </a:ext>
            </a:extLst>
          </p:cNvPr>
          <p:cNvSpPr/>
          <p:nvPr/>
        </p:nvSpPr>
        <p:spPr>
          <a:xfrm>
            <a:off x="11136572" y="5729466"/>
            <a:ext cx="989861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F761371C-8F6A-48A5-8269-DB3A082D3D46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err="1" smtClean="0"/>
              <a:t>ملكيصادق</a:t>
            </a:r>
            <a:endParaRPr lang="ar-JO" sz="4400" dirty="0" smtClean="0"/>
          </a:p>
          <a:p>
            <a:pPr algn="ctr"/>
            <a:r>
              <a:rPr lang="ar-JO" sz="4400" dirty="0" smtClean="0"/>
              <a:t>تكوين 14</a:t>
            </a:r>
          </a:p>
          <a:p>
            <a:pPr algn="ctr"/>
            <a:r>
              <a:rPr lang="ar-JO" sz="4400" dirty="0" smtClean="0"/>
              <a:t>عبرانيين 5-7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6945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105124" y="5536355"/>
            <a:ext cx="10162432" cy="1321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40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9EC544">
                    <a:alpha val="40000"/>
                  </a:srgbClr>
                </a:glow>
              </a:effectLst>
            </a:endParaRP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-1226554" y="161656"/>
            <a:ext cx="3970817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40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9EC544">
                    <a:alpha val="40000"/>
                  </a:srgbClr>
                </a:glow>
              </a:effectLst>
            </a:endParaRPr>
          </a:p>
        </p:txBody>
      </p:sp>
      <p:sp>
        <p:nvSpPr>
          <p:cNvPr id="8" name="مستطيل مستدير الزوايا 4"/>
          <p:cNvSpPr/>
          <p:nvPr/>
        </p:nvSpPr>
        <p:spPr>
          <a:xfrm>
            <a:off x="940412" y="5346280"/>
            <a:ext cx="10969128" cy="1321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في مثل هذا اليوم صلب المسيح على الصليب آخذاً عنا عقوبة الموت محرراً من هم في القبور.</a:t>
            </a:r>
            <a:r>
              <a:rPr lang="ar-JO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المطلوب:</a:t>
            </a:r>
          </a:p>
          <a:p>
            <a:pPr algn="ctr"/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1- صرخ المسيح على الصليب </a:t>
            </a:r>
            <a:r>
              <a:rPr lang="ar-JO" sz="2800" b="1" spc="50" dirty="0">
                <a:ln w="9525" cmpd="sng">
                  <a:solidFill>
                    <a:srgbClr val="9EC54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EC544">
                      <a:alpha val="40000"/>
                    </a:srgbClr>
                  </a:glow>
                </a:effectLst>
              </a:rPr>
              <a:t>إلهي إلهي لماذا تركتني</a:t>
            </a:r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أذكر النبوءة المتعلقة بهذا الحدث.</a:t>
            </a:r>
            <a:b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2- برأيك ما الذي دفع المسيح لقول هذه الجملة؟</a:t>
            </a:r>
          </a:p>
        </p:txBody>
      </p:sp>
      <p:sp>
        <p:nvSpPr>
          <p:cNvPr id="9" name="مستطيل مستدير الزوايا 5"/>
          <p:cNvSpPr/>
          <p:nvPr/>
        </p:nvSpPr>
        <p:spPr>
          <a:xfrm>
            <a:off x="9727279" y="464641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السؤال الخامس</a:t>
            </a:r>
            <a:endParaRPr lang="en-US" sz="2800" b="1" dirty="0">
              <a:ln w="10160">
                <a:solidFill>
                  <a:srgbClr val="C54F7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والأربعون</a:t>
            </a:r>
          </a:p>
          <a:p>
            <a:pPr algn="ctr"/>
            <a:endParaRPr lang="ar-JO" sz="36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9EC544">
                    <a:alpha val="40000"/>
                  </a:srgbClr>
                </a:glow>
              </a:effectLst>
            </a:endParaRPr>
          </a:p>
        </p:txBody>
      </p:sp>
      <p:sp>
        <p:nvSpPr>
          <p:cNvPr id="10" name="مستطيل مستدير الزوايا 5"/>
          <p:cNvSpPr/>
          <p:nvPr/>
        </p:nvSpPr>
        <p:spPr>
          <a:xfrm>
            <a:off x="-424686" y="157088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الجمعة العظيمة</a:t>
            </a:r>
            <a:endParaRPr lang="ar-JO" sz="36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9EC544">
                    <a:alpha val="40000"/>
                  </a:srgbClr>
                </a:glow>
              </a:effectLst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55" y="-1"/>
            <a:ext cx="7886934" cy="5156205"/>
          </a:xfrm>
        </p:spPr>
      </p:pic>
      <p:sp>
        <p:nvSpPr>
          <p:cNvPr id="13" name="Arrow: Right 12">
            <a:hlinkClick r:id="rId3" action="ppaction://hlinksldjump"/>
            <a:extLst>
              <a:ext uri="{FF2B5EF4-FFF2-40B4-BE49-F238E27FC236}">
                <a16:creationId xmlns="" xmlns:a16="http://schemas.microsoft.com/office/drawing/2014/main" id="{A63D7074-C37B-4AF6-942C-3E0EE16043EC}"/>
              </a:ext>
            </a:extLst>
          </p:cNvPr>
          <p:cNvSpPr/>
          <p:nvPr/>
        </p:nvSpPr>
        <p:spPr>
          <a:xfrm>
            <a:off x="11218149" y="5410658"/>
            <a:ext cx="920325" cy="785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6D4C3DD3-03A6-4FCE-BD96-01C721D6C16B}"/>
              </a:ext>
            </a:extLst>
          </p:cNvPr>
          <p:cNvSpPr/>
          <p:nvPr/>
        </p:nvSpPr>
        <p:spPr>
          <a:xfrm>
            <a:off x="8503362" y="1815834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مزمور 22</a:t>
            </a:r>
          </a:p>
        </p:txBody>
      </p:sp>
    </p:spTree>
    <p:extLst>
      <p:ext uri="{BB962C8B-B14F-4D97-AF65-F5344CB8AC3E}">
        <p14:creationId xmlns:p14="http://schemas.microsoft.com/office/powerpoint/2010/main" val="42752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08" y="0"/>
            <a:ext cx="8134597" cy="5153891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1105124" y="5536355"/>
            <a:ext cx="10162432" cy="1321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40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9EC544">
                    <a:alpha val="40000"/>
                  </a:srgbClr>
                </a:glow>
              </a:effectLst>
            </a:endParaRPr>
          </a:p>
        </p:txBody>
      </p:sp>
      <p:sp>
        <p:nvSpPr>
          <p:cNvPr id="7" name="مستطيل مستدير الزوايا 5"/>
          <p:cNvSpPr/>
          <p:nvPr/>
        </p:nvSpPr>
        <p:spPr>
          <a:xfrm>
            <a:off x="-1226554" y="161656"/>
            <a:ext cx="3970817" cy="6131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 sz="40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9EC544">
                    <a:alpha val="40000"/>
                  </a:srgbClr>
                </a:glow>
              </a:effectLst>
            </a:endParaRPr>
          </a:p>
        </p:txBody>
      </p:sp>
      <p:sp>
        <p:nvSpPr>
          <p:cNvPr id="8" name="مستطيل مستدير الزوايا 4"/>
          <p:cNvSpPr/>
          <p:nvPr/>
        </p:nvSpPr>
        <p:spPr>
          <a:xfrm>
            <a:off x="940412" y="5346280"/>
            <a:ext cx="10969128" cy="1321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في مثل هذا اليوم كان جسد المسيح في القبر، لكن يقول لنا الكتاب المقدس أنه بين الموت والقيامة نزل المسيح إلى الجحيم.</a:t>
            </a:r>
            <a:r>
              <a:rPr lang="ar-JO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المطلوب:</a:t>
            </a:r>
          </a:p>
          <a:p>
            <a:pPr algn="ctr"/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1- أذكر آية تؤكد نزول المسيح إلى الجحيم.(1بطرس3، أفسس4)</a:t>
            </a:r>
            <a:b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2- برأيك لماذا نزل المسيح إلى الجحيم؟</a:t>
            </a:r>
          </a:p>
        </p:txBody>
      </p:sp>
      <p:sp>
        <p:nvSpPr>
          <p:cNvPr id="9" name="مستطيل مستدير الزوايا 5"/>
          <p:cNvSpPr/>
          <p:nvPr/>
        </p:nvSpPr>
        <p:spPr>
          <a:xfrm>
            <a:off x="9727279" y="464641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السؤال السادس</a:t>
            </a:r>
            <a:endParaRPr lang="en-US" sz="2800" b="1" dirty="0">
              <a:ln w="10160">
                <a:solidFill>
                  <a:srgbClr val="C54F7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والأربعون</a:t>
            </a:r>
          </a:p>
          <a:p>
            <a:pPr algn="ctr"/>
            <a:endParaRPr lang="ar-JO" sz="36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9EC544">
                    <a:alpha val="40000"/>
                  </a:srgbClr>
                </a:glow>
              </a:effectLst>
            </a:endParaRPr>
          </a:p>
        </p:txBody>
      </p:sp>
      <p:sp>
        <p:nvSpPr>
          <p:cNvPr id="10" name="مستطيل مستدير الزوايا 5"/>
          <p:cNvSpPr/>
          <p:nvPr/>
        </p:nvSpPr>
        <p:spPr>
          <a:xfrm>
            <a:off x="-424686" y="157088"/>
            <a:ext cx="3059620" cy="615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10160">
                  <a:solidFill>
                    <a:srgbClr val="C54F7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سبت النور</a:t>
            </a:r>
            <a:endParaRPr lang="ar-JO" sz="3600" b="1" spc="5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rgbClr val="9EC544">
                    <a:alpha val="40000"/>
                  </a:srgbClr>
                </a:glow>
              </a:effectLst>
            </a:endParaRPr>
          </a:p>
        </p:txBody>
      </p:sp>
      <p:sp>
        <p:nvSpPr>
          <p:cNvPr id="12" name="Arrow: Right 11">
            <a:hlinkClick r:id="rId3" action="ppaction://hlinksldjump"/>
            <a:extLst>
              <a:ext uri="{FF2B5EF4-FFF2-40B4-BE49-F238E27FC236}">
                <a16:creationId xmlns="" xmlns:a16="http://schemas.microsoft.com/office/drawing/2014/main" id="{E203E1E4-AE44-44D5-BD58-175104ED5CAD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958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effectLst/>
              </a:rPr>
              <a:t>ما هو عدد لاعبين كرة السلة لكل فريق</a:t>
            </a:r>
            <a:br>
              <a:rPr lang="ar-JO" sz="5400" dirty="0">
                <a:effectLst/>
              </a:rPr>
            </a:br>
            <a:r>
              <a:rPr lang="ar-JO" sz="5400" dirty="0">
                <a:effectLst/>
              </a:rPr>
              <a:t>؟</a:t>
            </a:r>
            <a:endParaRPr lang="en-US" sz="5400" dirty="0"/>
          </a:p>
        </p:txBody>
      </p:sp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BE7DB2D-2861-479B-9730-F10861F1C969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5 لاعبين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49288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07C3DA-29C0-4641-8CB2-C3D2B629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8C5FAD-C4D2-4779-B8EA-6D58B578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JO" sz="5400" dirty="0">
                <a:solidFill>
                  <a:prstClr val="white"/>
                </a:solidFill>
                <a:effectLst/>
              </a:rPr>
              <a:t>من كم شوط تتكون مباراة كرة السلة؟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311D380-0B0E-4A96-9BD8-0D6F08C21DA7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4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16031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sz="5400" b="1" dirty="0">
                <a:effectLst/>
              </a:rPr>
              <a:t>أين أقيمت أول بطولة لكأس العالم بكرة القدم، ومن فاز بها؟</a:t>
            </a:r>
          </a:p>
        </p:txBody>
      </p:sp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016EC15-252D-4686-9088-41BF7CEB9CF9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الأوروغواي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407375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>
                <a:effectLst/>
              </a:rPr>
              <a:t>ما هو الفريق الذي فاز بأول بطولة بكأس العالم مرتين متتاليتين؟</a:t>
            </a:r>
            <a:endParaRPr lang="en-US" sz="5400" dirty="0"/>
          </a:p>
        </p:txBody>
      </p:sp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70A1849-725D-4F77-A346-F2697A344B79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إيطاليا 1934+1938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8947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>
                <a:effectLst/>
              </a:rPr>
              <a:t>كم عدد التبديلات المسموح بها للاعبين في الفريق الواحد في كل مباراة؟</a:t>
            </a:r>
            <a:endParaRPr lang="en-US" sz="5400" dirty="0"/>
          </a:p>
        </p:txBody>
      </p:sp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1CFB5B3B-379C-4153-A729-4C1BFB6D4748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3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9589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>
                <a:effectLst/>
              </a:rPr>
              <a:t>كم عدد الإنذارات التي يعطيها الحكم للاعب الواحد قبل أن يُطرد؟</a:t>
            </a:r>
            <a:endParaRPr lang="en-US" sz="5400" dirty="0"/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417747D-AC49-4885-93B1-D8EACB10373D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2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85882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>
                <a:effectLst/>
              </a:rPr>
              <a:t>ما هي مدة مباراه كرة القدم؟</a:t>
            </a:r>
            <a:endParaRPr lang="en-US" sz="5400" dirty="0"/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E70D9E7-0CCD-48E1-A4CD-457424DA2425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90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90184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7ACDD2BE-833A-4FFB-B5EB-4F5263E16FA6}"/>
              </a:ext>
            </a:extLst>
          </p:cNvPr>
          <p:cNvSpPr/>
          <p:nvPr/>
        </p:nvSpPr>
        <p:spPr>
          <a:xfrm>
            <a:off x="525501" y="318221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1F705598-A9EE-4F9A-87F7-E003F816E01D}"/>
              </a:ext>
            </a:extLst>
          </p:cNvPr>
          <p:cNvSpPr/>
          <p:nvPr/>
        </p:nvSpPr>
        <p:spPr>
          <a:xfrm>
            <a:off x="3627686" y="354177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0EDC570-11B5-4D50-A939-2C57CEF2FE60}"/>
              </a:ext>
            </a:extLst>
          </p:cNvPr>
          <p:cNvSpPr/>
          <p:nvPr/>
        </p:nvSpPr>
        <p:spPr>
          <a:xfrm>
            <a:off x="6729872" y="318221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="" xmlns:a16="http://schemas.microsoft.com/office/drawing/2014/main" id="{8F0A536B-3B22-4440-B8D8-B56FCEBCDD25}"/>
              </a:ext>
            </a:extLst>
          </p:cNvPr>
          <p:cNvSpPr/>
          <p:nvPr/>
        </p:nvSpPr>
        <p:spPr>
          <a:xfrm>
            <a:off x="9796799" y="318221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: Rounded Corners 7">
            <a:hlinkClick r:id="rId5" action="ppaction://hlinksldjump"/>
            <a:extLst>
              <a:ext uri="{FF2B5EF4-FFF2-40B4-BE49-F238E27FC236}">
                <a16:creationId xmlns="" xmlns:a16="http://schemas.microsoft.com/office/drawing/2014/main" id="{E46B6B04-AB76-49FF-9AC6-676B0557E4B8}"/>
              </a:ext>
            </a:extLst>
          </p:cNvPr>
          <p:cNvSpPr/>
          <p:nvPr/>
        </p:nvSpPr>
        <p:spPr>
          <a:xfrm>
            <a:off x="525501" y="1857659"/>
            <a:ext cx="1855239" cy="141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Rectangle: Rounded Corners 8">
            <a:hlinkClick r:id="rId6" action="ppaction://hlinksldjump"/>
            <a:extLst>
              <a:ext uri="{FF2B5EF4-FFF2-40B4-BE49-F238E27FC236}">
                <a16:creationId xmlns="" xmlns:a16="http://schemas.microsoft.com/office/drawing/2014/main" id="{04DAB0DA-07CD-46EF-9C6E-80D0B043D9FE}"/>
              </a:ext>
            </a:extLst>
          </p:cNvPr>
          <p:cNvSpPr/>
          <p:nvPr/>
        </p:nvSpPr>
        <p:spPr>
          <a:xfrm>
            <a:off x="3620755" y="1935261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0" name="Rectangle: Rounded Corners 9">
            <a:hlinkClick r:id="rId7" action="ppaction://hlinksldjump"/>
            <a:extLst>
              <a:ext uri="{FF2B5EF4-FFF2-40B4-BE49-F238E27FC236}">
                <a16:creationId xmlns="" xmlns:a16="http://schemas.microsoft.com/office/drawing/2014/main" id="{D6FBCE63-B6CF-4ECA-A506-E70201E7A1FA}"/>
              </a:ext>
            </a:extLst>
          </p:cNvPr>
          <p:cNvSpPr/>
          <p:nvPr/>
        </p:nvSpPr>
        <p:spPr>
          <a:xfrm>
            <a:off x="6716008" y="1950820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1" name="Rectangle: Rounded Corners 10">
            <a:hlinkClick r:id="rId8" action="ppaction://hlinksldjump"/>
            <a:extLst>
              <a:ext uri="{FF2B5EF4-FFF2-40B4-BE49-F238E27FC236}">
                <a16:creationId xmlns="" xmlns:a16="http://schemas.microsoft.com/office/drawing/2014/main" id="{7E18CDD9-B934-4FF1-A293-5CDA951EFD59}"/>
              </a:ext>
            </a:extLst>
          </p:cNvPr>
          <p:cNvSpPr/>
          <p:nvPr/>
        </p:nvSpPr>
        <p:spPr>
          <a:xfrm>
            <a:off x="9838991" y="1935261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2" name="Rectangle: Rounded Corners 11">
            <a:hlinkClick r:id="rId9" action="ppaction://hlinksldjump"/>
            <a:extLst>
              <a:ext uri="{FF2B5EF4-FFF2-40B4-BE49-F238E27FC236}">
                <a16:creationId xmlns="" xmlns:a16="http://schemas.microsoft.com/office/drawing/2014/main" id="{887B43A3-3613-4756-8644-FF2DD4B1EEC9}"/>
              </a:ext>
            </a:extLst>
          </p:cNvPr>
          <p:cNvSpPr/>
          <p:nvPr/>
        </p:nvSpPr>
        <p:spPr>
          <a:xfrm>
            <a:off x="511638" y="3506344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3" name="Rectangle: Rounded Corners 1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47D7CEF6-6356-40EA-A9E7-B06AE0AA392C}"/>
              </a:ext>
            </a:extLst>
          </p:cNvPr>
          <p:cNvSpPr/>
          <p:nvPr/>
        </p:nvSpPr>
        <p:spPr>
          <a:xfrm>
            <a:off x="3620756" y="3555613"/>
            <a:ext cx="1855239" cy="1415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4" name="Rectangle: Rounded Corners 1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7008B4B9-DDA3-4E33-9377-331C2BAC428B}"/>
              </a:ext>
            </a:extLst>
          </p:cNvPr>
          <p:cNvSpPr/>
          <p:nvPr/>
        </p:nvSpPr>
        <p:spPr>
          <a:xfrm>
            <a:off x="6729873" y="3555612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5" name="Rectangle: Rounded Corners 1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13DB9AB4-928D-4D6E-83FC-5CFC5FE6C039}"/>
              </a:ext>
            </a:extLst>
          </p:cNvPr>
          <p:cNvSpPr/>
          <p:nvPr/>
        </p:nvSpPr>
        <p:spPr>
          <a:xfrm>
            <a:off x="9838992" y="3555612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6" name="Rectangle: Rounded Corners 1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27969ADD-F196-4A50-B421-03D947101E11}"/>
              </a:ext>
            </a:extLst>
          </p:cNvPr>
          <p:cNvSpPr/>
          <p:nvPr/>
        </p:nvSpPr>
        <p:spPr>
          <a:xfrm>
            <a:off x="511638" y="5158341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7" name="Rectangle: Rounded Corners 1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FF38969-9865-4BE9-8898-87328A0BD4A7}"/>
              </a:ext>
            </a:extLst>
          </p:cNvPr>
          <p:cNvSpPr/>
          <p:nvPr/>
        </p:nvSpPr>
        <p:spPr>
          <a:xfrm>
            <a:off x="3620756" y="5175299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8" name="Rectangle: Rounded Corners 1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63C4E5C4-D7A9-426E-B209-510D0C831086}"/>
              </a:ext>
            </a:extLst>
          </p:cNvPr>
          <p:cNvSpPr/>
          <p:nvPr/>
        </p:nvSpPr>
        <p:spPr>
          <a:xfrm>
            <a:off x="6729873" y="5158341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9" name="Rectangle: Rounded Corners 1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8C795B75-42B7-4CD7-8304-B4346D7ED91C}"/>
              </a:ext>
            </a:extLst>
          </p:cNvPr>
          <p:cNvSpPr/>
          <p:nvPr/>
        </p:nvSpPr>
        <p:spPr>
          <a:xfrm>
            <a:off x="9838992" y="5175299"/>
            <a:ext cx="1855239" cy="141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2729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>
                <a:effectLst/>
              </a:rPr>
              <a:t>ما هما أشهر رقمان يحملهما لاعبي كرة القدم على قمصانهم؟أعط مثالاً على كل منهما.</a:t>
            </a:r>
            <a:endParaRPr lang="en-US" sz="5400" dirty="0"/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D5F7776-164B-4087-B18F-8F3D4F6CC9AD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7</a:t>
            </a:r>
          </a:p>
          <a:p>
            <a:pPr algn="ctr"/>
            <a:r>
              <a:rPr lang="ar-JO" sz="4400" dirty="0" smtClean="0"/>
              <a:t>10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698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>
                <a:effectLst/>
              </a:rPr>
              <a:t>كل كم عام تقام بطولة كأس العالم لكرة القدم؟</a:t>
            </a:r>
            <a:endParaRPr lang="en-US" sz="5400" dirty="0"/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FE036C7-AA0D-4410-96E8-83BCFDD0E8C7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4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43428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>
                <a:effectLst/>
              </a:rPr>
              <a:t>ما أقل وزن في الملاكمة؟</a:t>
            </a:r>
            <a:endParaRPr lang="en-US" sz="5400" dirty="0"/>
          </a:p>
        </p:txBody>
      </p:sp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966F0A-1BE5-48E0-95B1-86665CEB7A8C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الذبابة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4862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>
                <a:effectLst/>
              </a:rPr>
              <a:t>لماذا توقفت بطولة كأس العالم من سنة 1938م إلى سنة 1950م؟</a:t>
            </a:r>
            <a:endParaRPr lang="en-US" sz="5400" dirty="0"/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E5CDDE4-7B76-4C2F-BDA3-E8DEC1859819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الحرب العالمية الثانية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9178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>
                <a:effectLst/>
              </a:rPr>
              <a:t>ما عدد أفراد كرة اليد؟</a:t>
            </a:r>
            <a:endParaRPr lang="en-US" sz="5400" dirty="0"/>
          </a:p>
        </p:txBody>
      </p:sp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BDA7DDB-EA7B-4F54-BC97-0217CF59A3C2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7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79520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>
                <a:effectLst/>
              </a:rPr>
              <a:t>ما اسم بطولة فرنسا المفتوحة للتنس؟</a:t>
            </a:r>
            <a:endParaRPr lang="en-US" sz="5400" dirty="0"/>
          </a:p>
        </p:txBody>
      </p:sp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09EBB8A-52C6-4A78-A08C-23DC2D92255C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رولان جروس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0319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>
                <a:effectLst/>
              </a:rPr>
              <a:t>من اللاعب الذي لا تبدأ المباراة إلا به؟</a:t>
            </a:r>
            <a:endParaRPr lang="en-US" sz="5400" dirty="0"/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2704E9D-00FF-4EEC-9FFA-2C438D116428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حارس المرمى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80535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>
                <a:effectLst/>
              </a:rPr>
              <a:t>ما عدد جولات مباراة الجودو؟</a:t>
            </a:r>
            <a:endParaRPr lang="en-US" sz="5400" dirty="0"/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27A1EF0-D620-4FA6-A21A-28883D8ECD89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جولة واحدة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29677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b="1" dirty="0">
                <a:effectLst/>
              </a:rPr>
              <a:t>ما هي اللعبة الوطنية في كندا؟</a:t>
            </a:r>
            <a:endParaRPr lang="en-US" sz="5400" dirty="0"/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1B0B7373-2B4D-415A-B617-747B883A76C5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الهوكي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4099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/>
              <a:t>عدد القوارير في بطولة البولينج؟</a:t>
            </a:r>
            <a:endParaRPr lang="en-US" sz="5400" dirty="0"/>
          </a:p>
        </p:txBody>
      </p:sp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33DE937-09A7-41C8-87FB-CC6813263DC7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10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40478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344"/>
            <a:ext cx="12192000" cy="6858000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3643533" y="4632326"/>
            <a:ext cx="5190978" cy="24781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JO" sz="4400" dirty="0">
              <a:ln w="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JO" sz="4000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 من صام أربعين يوماً.</a:t>
            </a:r>
          </a:p>
          <a:p>
            <a:pPr algn="ctr"/>
            <a:r>
              <a:rPr lang="ar-JO" sz="4000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 ذكر الآية.</a:t>
            </a:r>
          </a:p>
          <a:p>
            <a:pPr algn="ctr"/>
            <a:endParaRPr lang="ar-JO" sz="4400" dirty="0">
              <a:ln w="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202303" y="0"/>
            <a:ext cx="3848669" cy="112475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5400" dirty="0">
                <a:ln w="0"/>
                <a:solidFill>
                  <a:srgbClr val="FF0000"/>
                </a:solidFill>
                <a:effectLst/>
              </a:rPr>
              <a:t>السؤال الأول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41028" y="-2394"/>
            <a:ext cx="3848669" cy="112475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5400" dirty="0">
                <a:ln w="0"/>
                <a:solidFill>
                  <a:srgbClr val="FF0000"/>
                </a:solidFill>
                <a:effectLst/>
              </a:rPr>
              <a:t>من</a:t>
            </a:r>
            <a:r>
              <a:rPr lang="ar-JO" sz="5400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JO" sz="5400" dirty="0">
                <a:ln w="0"/>
                <a:solidFill>
                  <a:srgbClr val="FF0000"/>
                </a:solidFill>
                <a:effectLst/>
              </a:rPr>
              <a:t>هو</a:t>
            </a:r>
          </a:p>
        </p:txBody>
      </p:sp>
      <p:sp>
        <p:nvSpPr>
          <p:cNvPr id="7" name="Arrow: Right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195B81C4-1AB7-4E53-9FA1-B004EEE5E54E}"/>
              </a:ext>
            </a:extLst>
          </p:cNvPr>
          <p:cNvSpPr/>
          <p:nvPr/>
        </p:nvSpPr>
        <p:spPr>
          <a:xfrm>
            <a:off x="10668000" y="5768788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47DD2CF-34A6-484C-884F-392B7342FB6D}"/>
              </a:ext>
            </a:extLst>
          </p:cNvPr>
          <p:cNvSpPr/>
          <p:nvPr/>
        </p:nvSpPr>
        <p:spPr>
          <a:xfrm>
            <a:off x="8672052" y="2403987"/>
            <a:ext cx="3378920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موسى</a:t>
            </a:r>
          </a:p>
          <a:p>
            <a:pPr algn="ctr"/>
            <a:r>
              <a:rPr lang="ar-JO" sz="4400" dirty="0"/>
              <a:t>خروج 34: 28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255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/>
              <a:t>ماذا تعني كلمة الفيفا؟</a:t>
            </a:r>
            <a:endParaRPr lang="en-US" sz="5400" dirty="0"/>
          </a:p>
        </p:txBody>
      </p:sp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398C7F8-E32E-4A8F-8A8B-B0EEE3B21AAD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الاتحاد الدولي لكرة القدم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9426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ACA2B-6E9B-46CA-94C1-0C1BC5BC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385362-4EDF-4543-9F7C-574428E4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/>
              <a:t>من الحكم العربي الذي شارك في نهائيات كأس العالم أكثر من مرة؟</a:t>
            </a:r>
            <a:endParaRPr lang="en-US" sz="5400" dirty="0"/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4C183B5F-CD7B-485A-94CD-3495D9F934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060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693DFB-6267-4375-81C0-788BC5A7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E21DE6-BFC2-4827-9FB5-8C74B6F1D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JO" sz="5400" dirty="0"/>
              <a:t>ماذا تعني كلمة الكاراتيه؟</a:t>
            </a:r>
            <a:endParaRPr lang="en-US" sz="5400" dirty="0"/>
          </a:p>
        </p:txBody>
      </p:sp>
      <p:sp>
        <p:nvSpPr>
          <p:cNvPr id="4" name="Arrow: Right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8E041688-1F15-41E8-A85E-090E739B7D1C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BAAA3AB-44B9-469C-B189-98F25C795A0A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جمال الشريف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4237634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ما هو الحيوان الذي يموت إذا فتحت فمه لأكثر من دقيقة حيث أنه لا يتنفس وفمه مفتوح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736EB57-6AE0-4336-A783-B7FC37FDBD9D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الضفدع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4357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حشرة أم (44) كم رجلاً لها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DF7B2AB-8BB0-477A-857F-8E2BFA4CD3B8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40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79254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كم عدد فقرات العمود الفقرى للأفعى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B2334F42-61F2-4EFA-B364-0EFD355B0BDB}"/>
              </a:ext>
            </a:extLst>
          </p:cNvPr>
          <p:cNvSpPr/>
          <p:nvPr/>
        </p:nvSpPr>
        <p:spPr>
          <a:xfrm>
            <a:off x="3791844" y="4234570"/>
            <a:ext cx="4501982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الأفعى حيوان لا فقاري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847929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إذا فقد شخص إحدى عينيه فكم يفقد من إجمالى قوة بصره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DDCB04C-9F21-4954-A692-BF7788386DB4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الخمس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717640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أيهما أكبر حجمًا الرئة اليمنى أم اليسرى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DCA6D0D-BDA3-4A1F-B416-ED065DB4AE06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اليمنى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843319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ما هو المرض الذي أُطْـلِـقَ عليه الموت الأسود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6C8E0D9-CB32-4BB9-93CD-26543E5F8D1F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الطاعون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913133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كم قلبًا للأخطبوط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821B91D-FCFA-4D63-A251-6364C62FF5C0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3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856745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186066" y="2818180"/>
            <a:ext cx="5979227" cy="11770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تحدي شخصيات الكتاب المقدس</a:t>
            </a:r>
            <a:endParaRPr lang="ar-JO" sz="4400" dirty="0">
              <a:ln w="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0" y="-2394"/>
            <a:ext cx="3186066" cy="7529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800" dirty="0" smtClean="0">
                <a:ln w="0"/>
                <a:solidFill>
                  <a:srgbClr val="FF0000"/>
                </a:solidFill>
              </a:rPr>
              <a:t>تحدي</a:t>
            </a:r>
            <a:endParaRPr lang="ar-JO" sz="480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11" name="مستطيل مستدير الزوايا 9"/>
          <p:cNvSpPr/>
          <p:nvPr/>
        </p:nvSpPr>
        <p:spPr>
          <a:xfrm>
            <a:off x="9074967" y="0"/>
            <a:ext cx="3186066" cy="7529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800" dirty="0">
                <a:ln w="0"/>
                <a:solidFill>
                  <a:srgbClr val="FF0000"/>
                </a:solidFill>
              </a:rPr>
              <a:t>السؤال الثاني</a:t>
            </a:r>
          </a:p>
        </p:txBody>
      </p:sp>
      <p:sp>
        <p:nvSpPr>
          <p:cNvPr id="12" name="Arrow: Right 11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59D179-0DED-407E-B0FF-A9DB832BC4A3}"/>
              </a:ext>
            </a:extLst>
          </p:cNvPr>
          <p:cNvSpPr/>
          <p:nvPr/>
        </p:nvSpPr>
        <p:spPr>
          <a:xfrm>
            <a:off x="10717306" y="5820132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97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أيهما أكبر حجمًا : الخلية حية في جسم الفيل أم في جسم الفأر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01891355-88A1-41F1-AFDB-D42A1BE8D9C1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نفس الحجم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69489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ما هو” السيموجراف ”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C0F374C-DE44-4CE0-9E97-B27F1639276A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مقياس قوة الزلازل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408543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تتصل الرئتان اتصالا مباشرا باي عضو؟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DDE0528-3B14-4F87-A75A-37BD34820F00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بالمريء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262855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ماهو المرض الذي يسمى داء الملوك ؟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C597CE3-4051-4CAF-A55D-59480EEF344C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err="1" smtClean="0"/>
              <a:t>النقرص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397043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ماهو عدد الاسنان في الانسان البالغ ؟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1E7C731D-81BD-46AE-8A43-2804AAA3E5DC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32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414473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ماهو لون كريات الدم البيضاء ؟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8AFA554-D271-48F1-AFEA-6AC7F3AA570C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شفاف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54807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للأذن وظيفة اخرى غير السمع ما هي ؟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2F01A23-F240-45E1-8B07-9C41BEC9B62C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التوازن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762826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ما هو المرض الذي يسببه نقص افراز الإنسولين في جسم الانسان ؟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836BC37-A1C8-4B15-95C3-72EFABF1604D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السكري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534881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ماهي فصيلة الدم التي يمكن ان تمنح لجميع الفصائل الاخرى ؟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EF4FAE6E-3DAE-4DE5-8B06-6E7DEA34C995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O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155838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ماذا تسمى الاجسام التي توجد عليها الجينات الوراثية ؟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56308E3-FF06-4683-B822-4758ECB3193C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كروموسوم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505945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283"/>
          </a:xfrm>
        </p:spPr>
      </p:pic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D248CA1F-4DC8-4C29-AE99-A4738AA66985}"/>
              </a:ext>
            </a:extLst>
          </p:cNvPr>
          <p:cNvSpPr/>
          <p:nvPr/>
        </p:nvSpPr>
        <p:spPr>
          <a:xfrm>
            <a:off x="146714" y="-75919"/>
            <a:ext cx="1382972" cy="103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رجوع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4460DD6-A84A-4C45-B6E6-616F6C237A8F}"/>
              </a:ext>
            </a:extLst>
          </p:cNvPr>
          <p:cNvSpPr/>
          <p:nvPr/>
        </p:nvSpPr>
        <p:spPr>
          <a:xfrm>
            <a:off x="8420760" y="2162936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/>
              <a:t>لوقا الفصل الرابع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2157" y="4579491"/>
            <a:ext cx="7530487" cy="220458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5000" dirty="0" smtClean="0"/>
              <a:t>ما هي التجارب الثلاث التي جرب بها المسيح على جبل التجربة؟</a:t>
            </a:r>
            <a:endParaRPr lang="en-US" sz="5000" dirty="0"/>
          </a:p>
        </p:txBody>
      </p:sp>
      <p:sp>
        <p:nvSpPr>
          <p:cNvPr id="9" name="Oval 8"/>
          <p:cNvSpPr/>
          <p:nvPr/>
        </p:nvSpPr>
        <p:spPr>
          <a:xfrm>
            <a:off x="9031266" y="601249"/>
            <a:ext cx="2467627" cy="1277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000" dirty="0" smtClean="0"/>
              <a:t>السؤال الثالث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604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ماهو المصطلح العلمي لمرض سرطان الدم ؟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29F3111-B16D-44D3-8F50-B5FFCEED3410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اللوكيميا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404163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ما اسم العظمة التي توجد في نهاية العمود الفقري ؟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A13698DC-4817-41EF-A680-5BC8819398B0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العصعص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141808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8308A1-9ABC-442C-9EEA-A9CB56F1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348B18-1FAE-49BF-8A2C-54BB33AD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5400" dirty="0">
                <a:solidFill>
                  <a:srgbClr val="FF0000"/>
                </a:solidFill>
                <a:effectLst/>
              </a:rPr>
              <a:t>ماهي أقوى عضلة في جسم الإنسان ؟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895EB6-827D-44E4-878F-0D55536945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1308567-0366-4036-B1B6-F2115344B06A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الفك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4059405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أين توجد لوحة الموناليزا؟</a:t>
            </a:r>
            <a:endParaRPr lang="en-US" dirty="0"/>
          </a:p>
        </p:txBody>
      </p:sp>
      <p:sp>
        <p:nvSpPr>
          <p:cNvPr id="7" name="Arrow: Right 6">
            <a:hlinkClick r:id="rId2" action="ppaction://hlinksldjump"/>
            <a:extLst>
              <a:ext uri="{FF2B5EF4-FFF2-40B4-BE49-F238E27FC236}">
                <a16:creationId xmlns="" xmlns:a16="http://schemas.microsoft.com/office/drawing/2014/main" id="{C315C9B4-52DD-4EF3-BC25-8118D1E29C40}"/>
              </a:ext>
            </a:extLst>
          </p:cNvPr>
          <p:cNvSpPr/>
          <p:nvPr/>
        </p:nvSpPr>
        <p:spPr>
          <a:xfrm>
            <a:off x="10701453" y="5820132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8A08F8B-9A2D-4F49-AF69-E1E3919BED45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متحف اللوفر - فرنسا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17599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 smtClean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عدد 3 من الموسيقى</a:t>
            </a:r>
            <a:endParaRPr lang="en-US" dirty="0"/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25A7EA7C-6DC6-4F6E-A018-9169FAAA6ED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0D4F28CB-E0B6-4147-8AAC-6BB6365249A4}"/>
              </a:ext>
            </a:extLst>
          </p:cNvPr>
          <p:cNvSpPr/>
          <p:nvPr/>
        </p:nvSpPr>
        <p:spPr>
          <a:xfrm>
            <a:off x="4198517" y="401569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جاز، كلاسيك، بوب، </a:t>
            </a:r>
            <a:r>
              <a:rPr lang="ar-JO" sz="4400" dirty="0" err="1" smtClean="0"/>
              <a:t>ميتال</a:t>
            </a:r>
            <a:r>
              <a:rPr lang="ar-JO" sz="4400" dirty="0" smtClean="0"/>
              <a:t>، راي، روك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6769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 smtClean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أظهر موهبتك الفنية</a:t>
            </a:r>
            <a:endParaRPr lang="en-US" dirty="0"/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C35341E8-4984-40D3-AE4B-B84A14B04CA6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من مخترع شخصية ميكي ماوس؟</a:t>
            </a:r>
            <a:endParaRPr lang="en-US" dirty="0"/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3B656F07-23AD-4295-8E2E-14B28A73BA97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597C4194-AA13-4B86-AE68-E4D0AD457F49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والت ديزني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508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ما جنسية الرسام العالمي بيكاسو؟</a:t>
            </a:r>
            <a:endParaRPr lang="en-US" dirty="0"/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1FBE8EFB-781D-40A9-B823-65D0D51F2A48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66B1DB9-90ED-447A-8C7F-FA069F4AAB5F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اسباني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2221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من رسم لوحة العشاء السري؟</a:t>
            </a:r>
            <a:endParaRPr lang="en-US" dirty="0"/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733F90D7-B2AF-49E6-BB80-B0AFA10C2D75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00AC2BD-6A30-41F5-9F8E-F3FD53901491}"/>
              </a:ext>
            </a:extLst>
          </p:cNvPr>
          <p:cNvSpPr/>
          <p:nvPr/>
        </p:nvSpPr>
        <p:spPr>
          <a:xfrm>
            <a:off x="4246356" y="4234570"/>
            <a:ext cx="3688637" cy="222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/>
              <a:t>ليوناردو دافنشي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33552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309AB930-A1CC-4FC4-8C69-4740C30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356158"/>
            <a:ext cx="10515600" cy="1325563"/>
          </a:xfrm>
        </p:spPr>
        <p:txBody>
          <a:bodyPr>
            <a:normAutofit/>
          </a:bodyPr>
          <a:lstStyle/>
          <a:p>
            <a:pPr marL="228600" lvl="0" indent="-228600" algn="ctr">
              <a:lnSpc>
                <a:spcPct val="120000"/>
              </a:lnSpc>
              <a:spcBef>
                <a:spcPts val="1000"/>
              </a:spcBef>
            </a:pPr>
            <a:r>
              <a:rPr lang="ar-JO" sz="5400" dirty="0" smtClean="0">
                <a:solidFill>
                  <a:srgbClr val="FF0000"/>
                </a:solidFill>
                <a:latin typeface="Rockwell" panose="02060603020205020403"/>
                <a:ea typeface="+mn-ea"/>
                <a:cs typeface="Arial" panose="020B0604020202020204" pitchFamily="34" charset="0"/>
              </a:rPr>
              <a:t>سمعنا صوتك</a:t>
            </a:r>
            <a:endParaRPr lang="en-US" dirty="0"/>
          </a:p>
        </p:txBody>
      </p: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5B2863C7-8334-4EA6-9A2B-A15549CF63DA}"/>
              </a:ext>
            </a:extLst>
          </p:cNvPr>
          <p:cNvSpPr/>
          <p:nvPr/>
        </p:nvSpPr>
        <p:spPr>
          <a:xfrm>
            <a:off x="10740782" y="5725095"/>
            <a:ext cx="1382972" cy="10378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bg1"/>
                </a:solidFill>
              </a:rPr>
              <a:t>رجوع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1.xml><?xml version="1.0" encoding="utf-8"?>
<a:theme xmlns:a="http://schemas.openxmlformats.org/drawingml/2006/main" name="4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2.xml><?xml version="1.0" encoding="utf-8"?>
<a:theme xmlns:a="http://schemas.openxmlformats.org/drawingml/2006/main" name="5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3.xml><?xml version="1.0" encoding="utf-8"?>
<a:theme xmlns:a="http://schemas.openxmlformats.org/drawingml/2006/main" name="6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5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6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7.xml><?xml version="1.0" encoding="utf-8"?>
<a:theme xmlns:a="http://schemas.openxmlformats.org/drawingml/2006/main" name="2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8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9.xml><?xml version="1.0" encoding="utf-8"?>
<a:theme xmlns:a="http://schemas.openxmlformats.org/drawingml/2006/main" name="2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Override1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10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11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12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13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14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15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16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17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18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19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2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20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3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4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5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6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7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8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ppt/theme/themeOverride9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13183</TotalTime>
  <Words>1979</Words>
  <Application>Microsoft Office PowerPoint</Application>
  <PresentationFormat>Widescreen</PresentationFormat>
  <Paragraphs>646</Paragraphs>
  <Slides>126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126</vt:i4>
      </vt:variant>
    </vt:vector>
  </HeadingPairs>
  <TitlesOfParts>
    <vt:vector size="150" baseType="lpstr">
      <vt:lpstr>Arial</vt:lpstr>
      <vt:lpstr>Bookman Old Style</vt:lpstr>
      <vt:lpstr>Calibri</vt:lpstr>
      <vt:lpstr>Calibri Light</vt:lpstr>
      <vt:lpstr>Calisto MT</vt:lpstr>
      <vt:lpstr>Corbel</vt:lpstr>
      <vt:lpstr>Rockwell</vt:lpstr>
      <vt:lpstr>Tahoma</vt:lpstr>
      <vt:lpstr>Times New Roman</vt:lpstr>
      <vt:lpstr>Trebuchet MS</vt:lpstr>
      <vt:lpstr>Wingdings 2</vt:lpstr>
      <vt:lpstr>Office Theme</vt:lpstr>
      <vt:lpstr>Damask</vt:lpstr>
      <vt:lpstr>Slate</vt:lpstr>
      <vt:lpstr>1_Slate</vt:lpstr>
      <vt:lpstr>Depth</vt:lpstr>
      <vt:lpstr>1_Depth</vt:lpstr>
      <vt:lpstr>2_Depth</vt:lpstr>
      <vt:lpstr>1_Damask</vt:lpstr>
      <vt:lpstr>2_Damask</vt:lpstr>
      <vt:lpstr>3_Damask</vt:lpstr>
      <vt:lpstr>4_Damask</vt:lpstr>
      <vt:lpstr>5_Damask</vt:lpstr>
      <vt:lpstr>6_Damask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السؤال الثامن والعشرون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السؤال الثامن والثلاثون فتشوا الكتب</vt:lpstr>
      <vt:lpstr>السؤال التاسع والثلاثون فتشوا الكتب</vt:lpstr>
      <vt:lpstr>PowerPoint Presentation</vt:lpstr>
      <vt:lpstr>السؤال الواحد والاربعون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أين توجد لوحة الموناليزا؟</vt:lpstr>
      <vt:lpstr>عدد 3 من الموسيقى</vt:lpstr>
      <vt:lpstr>أظهر موهبتك الفنية</vt:lpstr>
      <vt:lpstr>من مخترع شخصية ميكي ماوس؟</vt:lpstr>
      <vt:lpstr>ما جنسية الرسام العالمي بيكاسو؟</vt:lpstr>
      <vt:lpstr>من رسم لوحة العشاء السري؟</vt:lpstr>
      <vt:lpstr>سمعنا صوتك</vt:lpstr>
      <vt:lpstr>من رسم هذه اللوحة؟</vt:lpstr>
      <vt:lpstr>•أين يوجد أكبر تمثال نحاسي في العالم؟</vt:lpstr>
      <vt:lpstr>ما هو الفن السابع</vt:lpstr>
      <vt:lpstr>من هو بطل فيلم تايتنك؟</vt:lpstr>
      <vt:lpstr>أين صور الفيلم العالمي حرب النجوم؟</vt:lpstr>
      <vt:lpstr>غنوا أغنية من اختيار الفريق الثاني.</vt:lpstr>
      <vt:lpstr>من صاحب أغنية فات الميعاد؟</vt:lpstr>
      <vt:lpstr>من لحن أغينة مسلسل نهاية رجل شجاع؟</vt:lpstr>
      <vt:lpstr>من كاتب مسرحية هامليت؟</vt:lpstr>
      <vt:lpstr>له أوراق … و ما هو بنبات ، وله جلد … و ما هو بحيوان ، و يُعَلِّم … و ما هو بإنسان، فما هو ؟</vt:lpstr>
      <vt:lpstr>كم عدد أفراد الأسرة التي تتكون من 6 فتيات ولكل منهن أخ؟</vt:lpstr>
      <vt:lpstr>ما هو البيت الذي ليس له نوافذ أو أبواب؟</vt:lpstr>
      <vt:lpstr>لا بداية لي ولا نهاية فمن أكون؟</vt:lpstr>
      <vt:lpstr>ما هو الشيء الذي له أسنان ولا يعض؟</vt:lpstr>
      <vt:lpstr>الشيء الذي يدخل الماء دون أن يبتل؟</vt:lpstr>
      <vt:lpstr>لو كان مبارح بكرة كان اليوم السبت، ما هو اليوم؟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خمس اعداد متتالية حاصل جمعهما يساوى مائة</vt:lpstr>
      <vt:lpstr>شخص قتل ربع سكان الارض مره واحده فمن هو؟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Ibrahim Musallam</dc:creator>
  <cp:lastModifiedBy>Lenovo</cp:lastModifiedBy>
  <cp:revision>103</cp:revision>
  <dcterms:created xsi:type="dcterms:W3CDTF">2019-03-13T07:48:51Z</dcterms:created>
  <dcterms:modified xsi:type="dcterms:W3CDTF">2021-04-16T20:23:44Z</dcterms:modified>
</cp:coreProperties>
</file>