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3" r:id="rId5"/>
    <p:sldId id="261" r:id="rId6"/>
    <p:sldId id="263" r:id="rId7"/>
    <p:sldId id="284" r:id="rId8"/>
    <p:sldId id="270" r:id="rId9"/>
    <p:sldId id="271" r:id="rId10"/>
    <p:sldId id="285" r:id="rId11"/>
    <p:sldId id="264" r:id="rId12"/>
    <p:sldId id="265" r:id="rId13"/>
    <p:sldId id="262" r:id="rId14"/>
    <p:sldId id="267" r:id="rId15"/>
    <p:sldId id="268" r:id="rId16"/>
    <p:sldId id="269" r:id="rId17"/>
    <p:sldId id="258" r:id="rId18"/>
    <p:sldId id="286" r:id="rId19"/>
    <p:sldId id="272" r:id="rId20"/>
    <p:sldId id="274" r:id="rId21"/>
    <p:sldId id="273" r:id="rId22"/>
    <p:sldId id="275" r:id="rId23"/>
    <p:sldId id="276" r:id="rId24"/>
    <p:sldId id="277" r:id="rId25"/>
    <p:sldId id="279" r:id="rId26"/>
    <p:sldId id="280" r:id="rId27"/>
    <p:sldId id="281" r:id="rId28"/>
    <p:sldId id="278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4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9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9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25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1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08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3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2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5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8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7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0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5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3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5B51B52-2744-471D-A994-40F8167A9EC7}" type="datetimeFigureOut">
              <a:rPr lang="en-US" smtClean="0"/>
              <a:t>22-Apr-21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99EFA7-0293-49F7-BB8F-5609A6124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0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t-takla.org/Bibles/BibleSearch/showVerses.php?book=53&amp;chapter=20&amp;vmin=22&amp;vmax=22" TargetMode="External"/><Relationship Id="rId2" Type="http://schemas.openxmlformats.org/officeDocument/2006/relationships/hyperlink" Target="https://st-takla.org/Bibles/BibleSearch/showVerses.php?book=53&amp;chapter=20&amp;vmin=21&amp;vmax=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-takla.org/Bibles/BibleSearch/showVerses.php?book=53&amp;chapter=20&amp;vmin=23&amp;vmax=2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سر المصالحة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من يضع يديه على كلينا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36" y="2483893"/>
            <a:ext cx="10018713" cy="1752599"/>
          </a:xfrm>
        </p:spPr>
        <p:txBody>
          <a:bodyPr/>
          <a:lstStyle/>
          <a:p>
            <a:r>
              <a:rPr lang="ar-JO" dirty="0" smtClean="0"/>
              <a:t>كل هاي الأشياء من العهد القديم... في العهد الجديد فش وسيط بيني وبين ربنا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 smtClean="0"/>
              <a:t>دور الكاهن (خليفة الرسل) الأساسي في العهد الجديد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lvl="0" algn="r"/>
            <a:r>
              <a:rPr lang="ar-SA" dirty="0"/>
              <a:t>"هكذا فليحسبنا الإنسان كخدام المسيح </a:t>
            </a:r>
            <a:r>
              <a:rPr lang="ar-SA" b="1" dirty="0">
                <a:solidFill>
                  <a:srgbClr val="FF0000"/>
                </a:solidFill>
              </a:rPr>
              <a:t>ووكلاء سرائر </a:t>
            </a:r>
            <a:r>
              <a:rPr lang="ar-SA" b="1" dirty="0"/>
              <a:t>الله. ثم يُسأل فى الوكلاء لكى يوجد الإنسان أميناً</a:t>
            </a:r>
            <a:r>
              <a:rPr lang="ar-SA" dirty="0"/>
              <a:t>" (1كو4: 1، 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/>
              <a:t>دور الكاهن (خليفة الرسل) الأساسي في العهد الجديد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lvl="0" algn="r"/>
            <a:r>
              <a:rPr lang="ar-SA" b="1" dirty="0"/>
              <a:t>"</a:t>
            </a:r>
            <a:r>
              <a:rPr lang="ar-SA" dirty="0"/>
              <a:t>لأنه يجب أن يكون الأسقف بلا لوم </a:t>
            </a:r>
            <a:r>
              <a:rPr lang="ar-SA" b="1" dirty="0">
                <a:solidFill>
                  <a:srgbClr val="FF0000"/>
                </a:solidFill>
              </a:rPr>
              <a:t>كوكيل</a:t>
            </a:r>
            <a:r>
              <a:rPr lang="ar-SA" b="1" dirty="0"/>
              <a:t> الله</a:t>
            </a:r>
            <a:r>
              <a:rPr lang="ar-SA" dirty="0"/>
              <a:t>" (تى1: 7)،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/>
              <a:t>دور الكاهن (خليفة الرسل) الأساسي في العهد الجديد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SA" dirty="0"/>
              <a:t>"</a:t>
            </a:r>
            <a:r>
              <a:rPr lang="ar-SA" b="1" dirty="0"/>
              <a:t>وأعطانا خدمة </a:t>
            </a:r>
            <a:r>
              <a:rPr lang="ar-SA" b="1" dirty="0">
                <a:solidFill>
                  <a:srgbClr val="FF0000"/>
                </a:solidFill>
              </a:rPr>
              <a:t>المصالحة</a:t>
            </a:r>
            <a:r>
              <a:rPr lang="ar-SA" b="1" dirty="0"/>
              <a:t>.. واضعاً فينا كلمة </a:t>
            </a:r>
            <a:r>
              <a:rPr lang="ar-SA" b="1" dirty="0">
                <a:solidFill>
                  <a:srgbClr val="FF0000"/>
                </a:solidFill>
              </a:rPr>
              <a:t>المصالحة </a:t>
            </a:r>
            <a:r>
              <a:rPr lang="ar-SA" dirty="0" smtClean="0"/>
              <a:t>" </a:t>
            </a:r>
            <a:r>
              <a:rPr lang="ar-SA" dirty="0"/>
              <a:t>(2كو5: 18،  19)..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09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/>
              <a:t>دور الكاهن (خليفة الرسل) الأساسي في العهد الجديد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SA" b="1" dirty="0"/>
              <a:t>أعطانا أن </a:t>
            </a:r>
            <a:r>
              <a:rPr lang="ar-SA" b="1" dirty="0">
                <a:solidFill>
                  <a:srgbClr val="FF0000"/>
                </a:solidFill>
              </a:rPr>
              <a:t>نصالح</a:t>
            </a:r>
            <a:r>
              <a:rPr lang="ar-SA" b="1" dirty="0"/>
              <a:t> الناس مع الله</a:t>
            </a:r>
            <a:r>
              <a:rPr lang="ar-SA" dirty="0"/>
              <a:t>.. "</a:t>
            </a:r>
            <a:r>
              <a:rPr lang="ar-SA" b="1" dirty="0"/>
              <a:t>نسعى </a:t>
            </a:r>
            <a:r>
              <a:rPr lang="ar-SA" b="1" dirty="0">
                <a:solidFill>
                  <a:srgbClr val="FF0000"/>
                </a:solidFill>
              </a:rPr>
              <a:t>كسفراء</a:t>
            </a:r>
            <a:r>
              <a:rPr lang="ar-SA" b="1" dirty="0"/>
              <a:t> عن المسيح </a:t>
            </a:r>
            <a:r>
              <a:rPr lang="ar-SA" dirty="0"/>
              <a:t>كأن الله يعظ بنا، </a:t>
            </a:r>
            <a:r>
              <a:rPr lang="ar-SA" b="1" dirty="0"/>
              <a:t>نطلب عن المسيح </a:t>
            </a:r>
            <a:r>
              <a:rPr lang="ar-SA" b="1" dirty="0">
                <a:solidFill>
                  <a:srgbClr val="FF0000"/>
                </a:solidFill>
              </a:rPr>
              <a:t>تصالحوا</a:t>
            </a:r>
            <a:r>
              <a:rPr lang="ar-SA" b="1" dirty="0"/>
              <a:t> مع الله</a:t>
            </a:r>
            <a:r>
              <a:rPr lang="ar-SA" dirty="0"/>
              <a:t>"   (2كو5: 20).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0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 smtClean="0"/>
              <a:t>هناك طريق رسمها المسيح لغفران الخطية وهي سر المصالحة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SA" dirty="0"/>
              <a:t>لبطرس "</a:t>
            </a:r>
            <a:r>
              <a:rPr lang="ar-SA" b="1" dirty="0"/>
              <a:t>أعطيك </a:t>
            </a:r>
            <a:r>
              <a:rPr lang="ar-SA" b="1" dirty="0">
                <a:solidFill>
                  <a:srgbClr val="FF0000"/>
                </a:solidFill>
              </a:rPr>
              <a:t>مفاتيح</a:t>
            </a:r>
            <a:r>
              <a:rPr lang="ar-SA" b="1" dirty="0"/>
              <a:t> ملكوت السماوات، فكل ما </a:t>
            </a:r>
            <a:r>
              <a:rPr lang="ar-SA" b="1" dirty="0">
                <a:solidFill>
                  <a:srgbClr val="FF0000"/>
                </a:solidFill>
              </a:rPr>
              <a:t>تربطه</a:t>
            </a:r>
            <a:r>
              <a:rPr lang="ar-SA" b="1" dirty="0"/>
              <a:t> على الأرض يكون </a:t>
            </a:r>
            <a:r>
              <a:rPr lang="ar-SA" b="1" dirty="0">
                <a:solidFill>
                  <a:srgbClr val="FF0000"/>
                </a:solidFill>
              </a:rPr>
              <a:t>مربوطاً</a:t>
            </a:r>
            <a:r>
              <a:rPr lang="ar-SA" b="1" dirty="0"/>
              <a:t> فى السماوات، وكل ما </a:t>
            </a:r>
            <a:r>
              <a:rPr lang="ar-SA" b="1" dirty="0">
                <a:solidFill>
                  <a:srgbClr val="FF0000"/>
                </a:solidFill>
              </a:rPr>
              <a:t>تحلّه</a:t>
            </a:r>
            <a:r>
              <a:rPr lang="ar-SA" b="1" dirty="0"/>
              <a:t> على الأرض يكون </a:t>
            </a:r>
            <a:r>
              <a:rPr lang="ar-SA" b="1" dirty="0">
                <a:solidFill>
                  <a:srgbClr val="FF0000"/>
                </a:solidFill>
              </a:rPr>
              <a:t>محلولاً</a:t>
            </a:r>
            <a:r>
              <a:rPr lang="ar-SA" b="1" dirty="0"/>
              <a:t> فى السماوات" (مت16: 19)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36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/>
              <a:t>هناك طريق رسمها المسيح لغفران الخطية وهي سر المصالحة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SA" dirty="0"/>
              <a:t>"الحق أقول لكم </a:t>
            </a:r>
            <a:r>
              <a:rPr lang="ar-SA" b="1" dirty="0"/>
              <a:t>كل ما </a:t>
            </a:r>
            <a:r>
              <a:rPr lang="ar-SA" b="1" dirty="0">
                <a:solidFill>
                  <a:srgbClr val="FF0000"/>
                </a:solidFill>
              </a:rPr>
              <a:t>تربطونه</a:t>
            </a:r>
            <a:r>
              <a:rPr lang="ar-SA" b="1" dirty="0"/>
              <a:t> على الأرض يكون </a:t>
            </a:r>
            <a:r>
              <a:rPr lang="ar-SA" b="1" dirty="0">
                <a:solidFill>
                  <a:srgbClr val="FF0000"/>
                </a:solidFill>
              </a:rPr>
              <a:t>مربوطاً</a:t>
            </a:r>
            <a:r>
              <a:rPr lang="ar-SA" b="1" dirty="0"/>
              <a:t> فى السماء، وكل ما </a:t>
            </a:r>
            <a:r>
              <a:rPr lang="ar-SA" b="1" dirty="0">
                <a:solidFill>
                  <a:srgbClr val="FF0000"/>
                </a:solidFill>
              </a:rPr>
              <a:t>تحلونه</a:t>
            </a:r>
            <a:r>
              <a:rPr lang="ar-SA" b="1" dirty="0"/>
              <a:t> على الأرض يكون </a:t>
            </a:r>
            <a:r>
              <a:rPr lang="ar-SA" b="1" dirty="0">
                <a:solidFill>
                  <a:srgbClr val="FF0000"/>
                </a:solidFill>
              </a:rPr>
              <a:t>محلولاً</a:t>
            </a:r>
            <a:r>
              <a:rPr lang="ar-SA" b="1" dirty="0"/>
              <a:t> فى السماء</a:t>
            </a:r>
            <a:r>
              <a:rPr lang="ar-SA" dirty="0"/>
              <a:t>" (مت18: 18)..</a:t>
            </a:r>
            <a:r>
              <a:rPr lang="ar-SA" b="1" dirty="0"/>
              <a:t>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158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/>
              <a:t>هناك طريق رسمها المسيح لغفران الخطية وهي سر </a:t>
            </a:r>
            <a:r>
              <a:rPr lang="ar-JO" dirty="0" smtClean="0"/>
              <a:t>المصالحة من خلال الكنيسة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JO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يوحنا 20</a:t>
            </a:r>
          </a:p>
          <a:p>
            <a:pPr marL="0" indent="0" algn="r" rtl="1">
              <a:buNone/>
            </a:pP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/>
            </a:r>
            <a:b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2"/>
              </a:rPr>
              <a:t>21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 فَقَالَ لَهُمْ يَسُوعُ أَيْضًا: «سَلاَمٌ لَكُمْ! كَمَا أَرْسَلَنِي الآبُ أُرْسِلُكُمْ أَنَا».</a:t>
            </a:r>
            <a:b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3"/>
              </a:rPr>
              <a:t>22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 وَلَمَّا قَالَ هذَا نَفَخَ وَقَالَ لَهُمُ: «اقْبَلُوا الرُّوحَ الْقُدُسَ.</a:t>
            </a:r>
            <a:b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linkClick r:id="rId4"/>
              </a:rPr>
              <a:t>23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 مَنْ 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غَفَرْتُمْ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خَطَايَاهُ 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تُغْفَرُ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لَهُ، وَمَنْ 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أَمْسَكْتُمْ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خَطَايَاهُ 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أُمْسِكَتْ</a:t>
            </a:r>
            <a:r>
              <a:rPr lang="ar-JO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».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73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195" y="2156346"/>
            <a:ext cx="10018713" cy="1752599"/>
          </a:xfrm>
        </p:spPr>
        <p:txBody>
          <a:bodyPr/>
          <a:lstStyle/>
          <a:p>
            <a:r>
              <a:rPr lang="ar-JO" dirty="0" smtClean="0"/>
              <a:t>شو منقدر نرد على الجماعات الي ما بتآمن بسر الاعتراف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864426" y="320633"/>
            <a:ext cx="8146472" cy="5997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400" b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مارتن لوثر (1483 – 1546م)</a:t>
            </a:r>
            <a:r>
              <a:rPr lang="en-US" altLang="en-US" sz="2400" b="1" dirty="0" smtClean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:</a:t>
            </a:r>
            <a:endParaRPr lang="ar-JO" altLang="en-US" sz="2400" b="1" dirty="0" smtClean="0">
              <a:solidFill>
                <a:srgbClr val="000000"/>
              </a:solidFill>
              <a:latin typeface="Helvetica Neue"/>
              <a:cs typeface="Arial" panose="020B0604020202020204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en-US" sz="2400" b="1" dirty="0" smtClean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قائد حركة الانشقاق «البروتستانت» المعترضون</a:t>
            </a:r>
            <a:endParaRPr lang="ar-JO" altLang="en-US" sz="2400" b="1" dirty="0">
              <a:solidFill>
                <a:srgbClr val="000000"/>
              </a:solidFill>
              <a:latin typeface="Helvetica Neue"/>
              <a:cs typeface="Arial" panose="020B0604020202020204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يقول في كتاب تعليم الدين المسيحي المختصر (ويعتبر من أهم كتاباته وهو عن طريق السؤال والجواب) </a:t>
            </a:r>
            <a:endParaRPr lang="ar-JO" altLang="en-US" dirty="0">
              <a:solidFill>
                <a:srgbClr val="000000"/>
              </a:solidFill>
              <a:latin typeface="Helvetica Neue"/>
              <a:cs typeface="Arial" panose="020B0604020202020204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في الفصل الخامس عن الاعتراف</a:t>
            </a:r>
            <a:r>
              <a:rPr lang="en-US" altLang="en-US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:</a:t>
            </a:r>
            <a:endParaRPr kumimoji="0" lang="en-US" altLang="en-US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ar-SA" altLang="en-US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عنوان</a:t>
            </a:r>
            <a:r>
              <a:rPr kumimoji="0" lang="ar-SA" altLang="en-US" sz="20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: ماذا يجب أن يُعلَم الشخص المبتدئ عن الاعتراف؟</a:t>
            </a:r>
            <a:endParaRPr kumimoji="0" lang="en-US" altLang="en-US" sz="1200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altLang="en-US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سؤال</a:t>
            </a:r>
            <a:r>
              <a:rPr kumimoji="0" lang="en-US" altLang="en-US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: </a:t>
            </a:r>
            <a:r>
              <a:rPr kumimoji="0" lang="ar-SA" altLang="en-US" sz="2400" b="0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anose="020B0604020202020204" pitchFamily="34" charset="0"/>
              </a:rPr>
              <a:t>ما هو الاعتراف؟</a:t>
            </a:r>
            <a:endParaRPr kumimoji="0" lang="en-US" altLang="en-US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8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الإجابة</a:t>
            </a:r>
            <a:r>
              <a:rPr lang="en-US" altLang="en-US" sz="2800" i="1" dirty="0">
                <a:solidFill>
                  <a:srgbClr val="000000"/>
                </a:solidFill>
                <a:latin typeface="Helvetica Neue"/>
              </a:rPr>
              <a:t>: </a:t>
            </a:r>
            <a:r>
              <a:rPr lang="ar-SA" altLang="en-US" sz="28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للاعتراف جزءان أولهما</a:t>
            </a:r>
            <a:r>
              <a:rPr lang="en-US" altLang="en-US" sz="2800" i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ar-SA" altLang="en-US" sz="28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أن يقر الشخص </a:t>
            </a:r>
            <a:r>
              <a:rPr lang="ar-SA" altLang="en-US" sz="2800" i="1" dirty="0" smtClean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بخطايا</a:t>
            </a:r>
            <a:r>
              <a:rPr lang="ar-SA" altLang="en-US" sz="2400" i="1" dirty="0" smtClean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ه</a:t>
            </a:r>
            <a:endParaRPr lang="ar-JO" altLang="en-US" sz="2400" i="1" dirty="0" smtClean="0">
              <a:solidFill>
                <a:srgbClr val="000000"/>
              </a:solidFill>
              <a:latin typeface="Helvetica Neue"/>
              <a:cs typeface="Arial" panose="020B0604020202020204" pitchFamily="34" charset="0"/>
            </a:endParaRP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ar-SA" altLang="en-US" sz="24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وثانيهما أن يتلقى المعترف الحل من المعرف</a:t>
            </a:r>
            <a:r>
              <a:rPr lang="en-US" altLang="en-US" sz="2400" i="1" dirty="0">
                <a:solidFill>
                  <a:srgbClr val="000000"/>
                </a:solidFill>
                <a:latin typeface="Helvetica Neue"/>
              </a:rPr>
              <a:t> confessor </a:t>
            </a:r>
            <a:r>
              <a:rPr lang="ar-JO" altLang="en-US" sz="24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(</a:t>
            </a:r>
            <a:r>
              <a:rPr lang="ar-SA" altLang="en-US" sz="24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الشخص الذي يتلقى الاعتراف</a:t>
            </a:r>
            <a:r>
              <a:rPr lang="ar-JO" altLang="en-US" sz="24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)</a:t>
            </a:r>
          </a:p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altLang="en-US" sz="24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 </a:t>
            </a:r>
            <a:r>
              <a:rPr lang="ar-SA" altLang="en-US" sz="24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كما من الله نفسه بدون شك في ذلك وباعتقاد راسخ أن الله قد غفر خطاياه من خلال المعرف</a:t>
            </a:r>
            <a:r>
              <a:rPr lang="en-US" altLang="en-US" sz="2400" i="1" dirty="0">
                <a:solidFill>
                  <a:srgbClr val="000000"/>
                </a:solidFill>
                <a:latin typeface="Helvetica Neue"/>
                <a:cs typeface="Arial" panose="020B0604020202020204" pitchFamily="34" charset="0"/>
              </a:rPr>
              <a:t>.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6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ثالوث الزوايا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410203" y="2933205"/>
            <a:ext cx="3241963" cy="1187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المنكر للسر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2477" y="2931228"/>
            <a:ext cx="3241963" cy="1187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الخجول من السر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14316" y="4347361"/>
            <a:ext cx="3241963" cy="1187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الممارس للسر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959" y="412845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سر الاعتراف كما هو في الحقيقة وليس كما </a:t>
            </a:r>
            <a:r>
              <a:rPr lang="ar-JO" dirty="0" smtClean="0"/>
              <a:t>فهمناه:</a:t>
            </a:r>
            <a:br>
              <a:rPr lang="ar-JO" dirty="0" smtClean="0"/>
            </a:br>
            <a:r>
              <a:rPr lang="ar-JO" dirty="0" smtClean="0"/>
              <a:t>هذا السر مش هدفه إنه أفضح حالي قدام الخوري، بل هدفه إني أرجع أتصالح مع الله وأرجع بعلاقة جديدة كإبن لهالآب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860" y="2684977"/>
            <a:ext cx="5029200" cy="353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836" y="2684977"/>
            <a:ext cx="4974834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ثالوث المراحل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220194" y="4227616"/>
            <a:ext cx="2268187" cy="3562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9678390" y="3853543"/>
            <a:ext cx="1710047" cy="81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التوبة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776850" y="4213763"/>
            <a:ext cx="2268187" cy="3562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235046" y="3839690"/>
            <a:ext cx="1710047" cy="81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الاعتراف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93584" y="3837708"/>
            <a:ext cx="1710047" cy="81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المصالحة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1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ثالوث الصراعات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220194" y="2850077"/>
            <a:ext cx="2268187" cy="3562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9678390" y="2476004"/>
            <a:ext cx="1710047" cy="81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التوبة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776850" y="2836224"/>
            <a:ext cx="2268187" cy="3562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235046" y="2462151"/>
            <a:ext cx="1710047" cy="81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الاعتراف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993584" y="2460169"/>
            <a:ext cx="1710047" cy="8193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المصالحة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616540" y="3384468"/>
            <a:ext cx="11876" cy="1401288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9773392" y="4874823"/>
            <a:ext cx="1710047" cy="819397"/>
          </a:xfrm>
          <a:prstGeom prst="roundRect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مع الذات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161317" y="3358740"/>
            <a:ext cx="11876" cy="1401288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045037" y="4849095"/>
            <a:ext cx="1983179" cy="819397"/>
          </a:xfrm>
          <a:prstGeom prst="roundRect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مع الشيطان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89219" y="3344884"/>
            <a:ext cx="11876" cy="1401288"/>
          </a:xfrm>
          <a:prstGeom prst="straightConnector1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946071" y="4835239"/>
            <a:ext cx="1710047" cy="819397"/>
          </a:xfrm>
          <a:prstGeom prst="roundRect">
            <a:avLst/>
          </a:prstGeom>
          <a:ln w="76200">
            <a:solidFill>
              <a:schemeClr val="accent4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JO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مع الله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4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807523"/>
            <a:ext cx="10018713" cy="4983678"/>
          </a:xfrm>
        </p:spPr>
        <p:txBody>
          <a:bodyPr>
            <a:normAutofit/>
          </a:bodyPr>
          <a:lstStyle/>
          <a:p>
            <a:pPr algn="r"/>
            <a:r>
              <a:rPr lang="ar-JO" dirty="0"/>
              <a:t>وبقي يعقوب وحده.</a:t>
            </a:r>
          </a:p>
          <a:p>
            <a:pPr algn="r"/>
            <a:r>
              <a:rPr lang="ar-JO" dirty="0"/>
              <a:t>25. </a:t>
            </a:r>
            <a:r>
              <a:rPr lang="ar-JO" sz="2800" dirty="0">
                <a:solidFill>
                  <a:srgbClr val="FF0000"/>
                </a:solidFill>
              </a:rPr>
              <a:t>فصارعه</a:t>
            </a:r>
            <a:r>
              <a:rPr lang="ar-JO" sz="2800" dirty="0"/>
              <a:t> </a:t>
            </a:r>
            <a:r>
              <a:rPr lang="ar-JO" dirty="0"/>
              <a:t>رجل إلى طلوع الفجر. ورأى أنه لا يقدر عليه، فلمس حق وركه، فآنخلع حق ورك يعقوب في مصارعته له.</a:t>
            </a:r>
          </a:p>
          <a:p>
            <a:pPr algn="r"/>
            <a:r>
              <a:rPr lang="ar-JO" dirty="0"/>
              <a:t>26. وقال: (( اصرفني، لأنه قد طلع الفجر )). فقال يعقوب: (( لا أصرفك أو </a:t>
            </a:r>
            <a:r>
              <a:rPr lang="ar-JO" sz="2800" dirty="0">
                <a:solidFill>
                  <a:srgbClr val="FF0000"/>
                </a:solidFill>
              </a:rPr>
              <a:t>تباركني</a:t>
            </a:r>
            <a:r>
              <a:rPr lang="ar-JO" sz="2800" dirty="0"/>
              <a:t> </a:t>
            </a:r>
            <a:r>
              <a:rPr lang="ar-JO" dirty="0"/>
              <a:t>)).</a:t>
            </a:r>
          </a:p>
          <a:p>
            <a:pPr algn="r"/>
            <a:r>
              <a:rPr lang="ar-JO" dirty="0"/>
              <a:t>27. فقال له: (( ما اسمك؟ )) قال: (( يعقوب )).</a:t>
            </a:r>
          </a:p>
          <a:p>
            <a:pPr algn="r"/>
            <a:r>
              <a:rPr lang="ar-JO" dirty="0"/>
              <a:t>28. قال: (( لا يكون آسمك يعقوب فيما بعد، بل إسرائيل، لأنك </a:t>
            </a:r>
            <a:r>
              <a:rPr lang="ar-JO" sz="2800" dirty="0">
                <a:solidFill>
                  <a:srgbClr val="FF0000"/>
                </a:solidFill>
              </a:rPr>
              <a:t>صارعت</a:t>
            </a:r>
            <a:r>
              <a:rPr lang="ar-JO" sz="2800" dirty="0"/>
              <a:t> </a:t>
            </a:r>
            <a:r>
              <a:rPr lang="ar-JO" sz="2800" dirty="0">
                <a:solidFill>
                  <a:srgbClr val="FF0000"/>
                </a:solidFill>
              </a:rPr>
              <a:t>الله</a:t>
            </a:r>
            <a:r>
              <a:rPr lang="ar-JO" sz="2800" dirty="0"/>
              <a:t> </a:t>
            </a:r>
            <a:r>
              <a:rPr lang="ar-JO" dirty="0"/>
              <a:t>والناس فغلبت </a:t>
            </a:r>
            <a:r>
              <a:rPr lang="ar-JO" dirty="0" smtClean="0"/>
              <a:t>)).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457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36" y="973777"/>
            <a:ext cx="7661783" cy="4734296"/>
          </a:xfrm>
        </p:spPr>
      </p:pic>
    </p:spTree>
    <p:extLst>
      <p:ext uri="{BB962C8B-B14F-4D97-AF65-F5344CB8AC3E}">
        <p14:creationId xmlns:p14="http://schemas.microsoft.com/office/powerpoint/2010/main" val="395864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287977"/>
            <a:ext cx="10018713" cy="1752599"/>
          </a:xfrm>
        </p:spPr>
        <p:txBody>
          <a:bodyPr/>
          <a:lstStyle/>
          <a:p>
            <a:r>
              <a:rPr lang="ar-JO" dirty="0" smtClean="0"/>
              <a:t>ثالوث المصالحات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64" y="1464622"/>
            <a:ext cx="7815075" cy="4973229"/>
          </a:xfrm>
        </p:spPr>
      </p:pic>
    </p:spTree>
    <p:extLst>
      <p:ext uri="{BB962C8B-B14F-4D97-AF65-F5344CB8AC3E}">
        <p14:creationId xmlns:p14="http://schemas.microsoft.com/office/powerpoint/2010/main" val="34569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56" y="1860609"/>
            <a:ext cx="10097039" cy="409684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84311" y="-287977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JO" smtClean="0"/>
              <a:t>ثالوث المصالحات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830" y="1562099"/>
            <a:ext cx="8425672" cy="441960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84311" y="-287977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JO" smtClean="0"/>
              <a:t>ثالوث المصالحات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810" y="263238"/>
            <a:ext cx="10018713" cy="1752599"/>
          </a:xfrm>
        </p:spPr>
        <p:txBody>
          <a:bodyPr/>
          <a:lstStyle/>
          <a:p>
            <a:r>
              <a:rPr lang="ar-JO" dirty="0" smtClean="0"/>
              <a:t>ثالوث الأخطاء</a:t>
            </a:r>
            <a:endParaRPr lang="en-US" dirty="0"/>
          </a:p>
        </p:txBody>
      </p:sp>
      <p:sp>
        <p:nvSpPr>
          <p:cNvPr id="5" name="Multiply 4"/>
          <p:cNvSpPr/>
          <p:nvPr/>
        </p:nvSpPr>
        <p:spPr>
          <a:xfrm>
            <a:off x="8300852" y="1436915"/>
            <a:ext cx="3645725" cy="347947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مصالحة</a:t>
            </a:r>
          </a:p>
          <a:p>
            <a:pPr algn="ctr"/>
            <a:r>
              <a:rPr lang="ar-JO" dirty="0" smtClean="0"/>
              <a:t> وليس</a:t>
            </a:r>
          </a:p>
          <a:p>
            <a:pPr algn="ctr"/>
            <a:r>
              <a:rPr lang="ar-JO" dirty="0" smtClean="0"/>
              <a:t> إرشاد</a:t>
            </a:r>
            <a:endParaRPr lang="en-US" dirty="0"/>
          </a:p>
        </p:txBody>
      </p:sp>
      <p:sp>
        <p:nvSpPr>
          <p:cNvPr id="7" name="Multiply 6"/>
          <p:cNvSpPr/>
          <p:nvPr/>
        </p:nvSpPr>
        <p:spPr>
          <a:xfrm>
            <a:off x="4985661" y="2610592"/>
            <a:ext cx="3645725" cy="347947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اعترف بذنبك</a:t>
            </a:r>
          </a:p>
          <a:p>
            <a:pPr algn="ctr"/>
            <a:r>
              <a:rPr lang="ar-JO" dirty="0" smtClean="0"/>
              <a:t>ولا تجمل</a:t>
            </a:r>
          </a:p>
          <a:p>
            <a:pPr algn="ctr"/>
            <a:r>
              <a:rPr lang="ar-JO" dirty="0" smtClean="0"/>
              <a:t>أو تبرر</a:t>
            </a:r>
            <a:endParaRPr lang="en-US" dirty="0"/>
          </a:p>
        </p:txBody>
      </p:sp>
      <p:sp>
        <p:nvSpPr>
          <p:cNvPr id="8" name="Multiply 7"/>
          <p:cNvSpPr/>
          <p:nvPr/>
        </p:nvSpPr>
        <p:spPr>
          <a:xfrm>
            <a:off x="1670470" y="1436915"/>
            <a:ext cx="3645725" cy="347947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المصالحة</a:t>
            </a:r>
          </a:p>
          <a:p>
            <a:pPr algn="ctr"/>
            <a:r>
              <a:rPr lang="ar-JO" dirty="0" smtClean="0"/>
              <a:t>الخطوة الأولى</a:t>
            </a:r>
          </a:p>
          <a:p>
            <a:pPr algn="ctr"/>
            <a:r>
              <a:rPr lang="ar-JO" dirty="0" smtClean="0"/>
              <a:t>وليست</a:t>
            </a:r>
          </a:p>
          <a:p>
            <a:pPr algn="ctr"/>
            <a:r>
              <a:rPr lang="ar-JO" dirty="0" smtClean="0"/>
              <a:t>الأخيرة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1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3068" y="1"/>
            <a:ext cx="12385067" cy="6858000"/>
          </a:xfrm>
        </p:spPr>
      </p:pic>
    </p:spTree>
    <p:extLst>
      <p:ext uri="{BB962C8B-B14F-4D97-AF65-F5344CB8AC3E}">
        <p14:creationId xmlns:p14="http://schemas.microsoft.com/office/powerpoint/2010/main" val="197243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775" y="2666999"/>
            <a:ext cx="10018713" cy="1752599"/>
          </a:xfrm>
        </p:spPr>
        <p:txBody>
          <a:bodyPr/>
          <a:lstStyle/>
          <a:p>
            <a:r>
              <a:rPr lang="ar-JO" dirty="0" smtClean="0"/>
              <a:t>أين ذكر سر الاعتراف في الكتاب المقدس؟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 smtClean="0"/>
              <a:t>التوبة لمغفرة الخطايا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SA" dirty="0"/>
              <a:t> "كان يوحنا </a:t>
            </a:r>
            <a:r>
              <a:rPr lang="ar-SA" b="1" dirty="0"/>
              <a:t>يعمِّد</a:t>
            </a:r>
            <a:r>
              <a:rPr lang="ar-SA" dirty="0"/>
              <a:t> فى البرية </a:t>
            </a:r>
            <a:r>
              <a:rPr lang="ar-SA" b="1" dirty="0"/>
              <a:t>ويكرز بمعمودية </a:t>
            </a:r>
            <a:r>
              <a:rPr lang="ar-SA" b="1" dirty="0">
                <a:solidFill>
                  <a:srgbClr val="FF0000"/>
                </a:solidFill>
              </a:rPr>
              <a:t>التوبة لمغفرة الخطايا</a:t>
            </a:r>
            <a:r>
              <a:rPr lang="ar-SA" dirty="0"/>
              <a:t>. وخرج إليه جميع كورة اليهودية وأهل أورشليم واعتمدوا جميعهم منه فى نهر الأردن </a:t>
            </a:r>
            <a:r>
              <a:rPr lang="ar-SA" b="1" dirty="0">
                <a:solidFill>
                  <a:srgbClr val="FF0000"/>
                </a:solidFill>
              </a:rPr>
              <a:t>معترفين</a:t>
            </a:r>
            <a:r>
              <a:rPr lang="ar-SA" b="1" dirty="0"/>
              <a:t> بخطاياهم</a:t>
            </a:r>
            <a:r>
              <a:rPr lang="ar-SA" dirty="0"/>
              <a:t>" (مر1: 4، 5).. " (مت 3: 1-6).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0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 smtClean="0"/>
              <a:t>الاعتراف بالخطايا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SA" dirty="0"/>
              <a:t>(أع19: 18) "وكان كثيرون من </a:t>
            </a:r>
            <a:r>
              <a:rPr lang="ar-SA" b="1" dirty="0"/>
              <a:t>الذين آمنوا </a:t>
            </a:r>
            <a:r>
              <a:rPr lang="ar-SA" dirty="0"/>
              <a:t>يأتون </a:t>
            </a:r>
            <a:r>
              <a:rPr lang="ar-SA" b="1" dirty="0">
                <a:solidFill>
                  <a:srgbClr val="FF0000"/>
                </a:solidFill>
              </a:rPr>
              <a:t>مقرِّين ومخبرين </a:t>
            </a:r>
            <a:r>
              <a:rPr lang="ar-SA" b="1" dirty="0"/>
              <a:t>بأفعالهم</a:t>
            </a:r>
            <a:r>
              <a:rPr lang="ar-SA" dirty="0"/>
              <a:t>"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8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 smtClean="0"/>
              <a:t>الاعتراف شرط أساسي لمغفرتها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lvl="0" algn="r"/>
            <a:r>
              <a:rPr lang="ar-SA" dirty="0"/>
              <a:t>"</a:t>
            </a:r>
            <a:r>
              <a:rPr lang="ar-SA" b="1" dirty="0"/>
              <a:t>إن </a:t>
            </a:r>
            <a:r>
              <a:rPr lang="ar-SA" b="1" dirty="0">
                <a:solidFill>
                  <a:srgbClr val="FF0000"/>
                </a:solidFill>
              </a:rPr>
              <a:t>اعترفنا</a:t>
            </a:r>
            <a:r>
              <a:rPr lang="ar-SA" b="1" dirty="0"/>
              <a:t> بخطايانا</a:t>
            </a:r>
            <a:r>
              <a:rPr lang="ar-SA" dirty="0"/>
              <a:t> فهو أمين وعادل حتى </a:t>
            </a:r>
            <a:r>
              <a:rPr lang="ar-SA" dirty="0">
                <a:solidFill>
                  <a:srgbClr val="FF0000"/>
                </a:solidFill>
              </a:rPr>
              <a:t>يغفر</a:t>
            </a:r>
            <a:r>
              <a:rPr lang="ar-SA" dirty="0"/>
              <a:t> لنا خطايانا ويطهّرنا من كل إثم" (1يو1: 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479" y="2770496"/>
            <a:ext cx="10018713" cy="1752599"/>
          </a:xfrm>
        </p:spPr>
        <p:txBody>
          <a:bodyPr/>
          <a:lstStyle/>
          <a:p>
            <a:r>
              <a:rPr lang="ar-JO" dirty="0" smtClean="0"/>
              <a:t>ليش عند الخوري؟؟ مش بقدر اعترف بيني وبين ربي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4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 smtClean="0"/>
              <a:t>دور الكاهن الأساسي في العهد القديم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SA" dirty="0"/>
              <a:t>فيقول "ويضع </a:t>
            </a:r>
            <a:r>
              <a:rPr lang="ar-SA" b="1" dirty="0"/>
              <a:t>يده على رأس ذبيحة الخطية</a:t>
            </a:r>
            <a:r>
              <a:rPr lang="ar-SA" dirty="0"/>
              <a:t> ويذبحها ذبيحة خطية.. </a:t>
            </a:r>
            <a:r>
              <a:rPr lang="ar-SA" b="1" dirty="0">
                <a:solidFill>
                  <a:srgbClr val="FF0000"/>
                </a:solidFill>
              </a:rPr>
              <a:t>ويكفر</a:t>
            </a:r>
            <a:r>
              <a:rPr lang="ar-SA" b="1" dirty="0"/>
              <a:t> عنه </a:t>
            </a:r>
            <a:r>
              <a:rPr lang="ar-SA" b="1" dirty="0">
                <a:solidFill>
                  <a:srgbClr val="FF0000"/>
                </a:solidFill>
              </a:rPr>
              <a:t>الكاهن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/>
              <a:t>من </a:t>
            </a:r>
            <a:r>
              <a:rPr lang="ar-SA" dirty="0">
                <a:solidFill>
                  <a:srgbClr val="FF0000"/>
                </a:solidFill>
              </a:rPr>
              <a:t>خطيته</a:t>
            </a:r>
            <a:r>
              <a:rPr lang="ar-SA" dirty="0"/>
              <a:t> التى أخطأ </a:t>
            </a:r>
            <a:r>
              <a:rPr lang="ar-SA" dirty="0">
                <a:solidFill>
                  <a:srgbClr val="FF0000"/>
                </a:solidFill>
              </a:rPr>
              <a:t>فيُصفحُ</a:t>
            </a:r>
            <a:r>
              <a:rPr lang="ar-SA" dirty="0"/>
              <a:t> عنه" (لا4: 33، 35)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091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ar-JO" dirty="0" smtClean="0"/>
              <a:t>دور الكاهن الأساسي في العهد القديم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4417"/>
            <a:ext cx="10018713" cy="4306784"/>
          </a:xfrm>
        </p:spPr>
        <p:txBody>
          <a:bodyPr/>
          <a:lstStyle/>
          <a:p>
            <a:pPr algn="r" rtl="1"/>
            <a:r>
              <a:rPr lang="ar-SA" dirty="0"/>
              <a:t>"فإن كان يُذنِبُ فى شىء من هذه </a:t>
            </a:r>
            <a:r>
              <a:rPr lang="ar-SA" b="1" dirty="0">
                <a:solidFill>
                  <a:srgbClr val="FF0000"/>
                </a:solidFill>
              </a:rPr>
              <a:t>يقر</a:t>
            </a:r>
            <a:r>
              <a:rPr lang="ar-SA" b="1" dirty="0"/>
              <a:t> بما قد </a:t>
            </a:r>
            <a:r>
              <a:rPr lang="ar-SA" b="1" dirty="0">
                <a:solidFill>
                  <a:srgbClr val="FF0000"/>
                </a:solidFill>
              </a:rPr>
              <a:t>أخطأ</a:t>
            </a:r>
            <a:r>
              <a:rPr lang="ar-SA" b="1" dirty="0"/>
              <a:t> به </a:t>
            </a:r>
            <a:r>
              <a:rPr lang="ar-SA" dirty="0"/>
              <a:t>ويأتى إلى الرب بذبيحة لإثمه عن خطيته التى أخطأ بها.. ذبيحة خطية </a:t>
            </a:r>
            <a:r>
              <a:rPr lang="ar-SA" dirty="0">
                <a:solidFill>
                  <a:srgbClr val="FF0000"/>
                </a:solidFill>
              </a:rPr>
              <a:t>فيكفر</a:t>
            </a:r>
            <a:r>
              <a:rPr lang="ar-SA" dirty="0"/>
              <a:t> عنه </a:t>
            </a:r>
            <a:r>
              <a:rPr lang="ar-SA" dirty="0">
                <a:solidFill>
                  <a:srgbClr val="FF0000"/>
                </a:solidFill>
              </a:rPr>
              <a:t>الكاهن</a:t>
            </a:r>
            <a:r>
              <a:rPr lang="ar-SA" dirty="0"/>
              <a:t> من خطيته" (لا5: 5، 6)،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4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283</TotalTime>
  <Words>625</Words>
  <Application>Microsoft Office PowerPoint</Application>
  <PresentationFormat>Widescreen</PresentationFormat>
  <Paragraphs>75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Corbel</vt:lpstr>
      <vt:lpstr>Helvetica Neue</vt:lpstr>
      <vt:lpstr>Tahoma</vt:lpstr>
      <vt:lpstr>Parallax</vt:lpstr>
      <vt:lpstr>سر المصالحة</vt:lpstr>
      <vt:lpstr>ثالوث الزوايا</vt:lpstr>
      <vt:lpstr>أين ذكر سر الاعتراف في الكتاب المقدس؟</vt:lpstr>
      <vt:lpstr>التوبة لمغفرة الخطايا</vt:lpstr>
      <vt:lpstr>الاعتراف بالخطايا</vt:lpstr>
      <vt:lpstr>الاعتراف شرط أساسي لمغفرتها</vt:lpstr>
      <vt:lpstr>ليش عند الخوري؟؟ مش بقدر اعترف بيني وبين ربي</vt:lpstr>
      <vt:lpstr>دور الكاهن الأساسي في العهد القديم</vt:lpstr>
      <vt:lpstr>دور الكاهن الأساسي في العهد القديم</vt:lpstr>
      <vt:lpstr>كل هاي الأشياء من العهد القديم... في العهد الجديد فش وسيط بيني وبين ربنا</vt:lpstr>
      <vt:lpstr>دور الكاهن (خليفة الرسل) الأساسي في العهد الجديد</vt:lpstr>
      <vt:lpstr>دور الكاهن (خليفة الرسل) الأساسي في العهد الجديد</vt:lpstr>
      <vt:lpstr>دور الكاهن (خليفة الرسل) الأساسي في العهد الجديد</vt:lpstr>
      <vt:lpstr>دور الكاهن (خليفة الرسل) الأساسي في العهد الجديد</vt:lpstr>
      <vt:lpstr>هناك طريق رسمها المسيح لغفران الخطية وهي سر المصالحة</vt:lpstr>
      <vt:lpstr>هناك طريق رسمها المسيح لغفران الخطية وهي سر المصالحة</vt:lpstr>
      <vt:lpstr>هناك طريق رسمها المسيح لغفران الخطية وهي سر المصالحة من خلال الكنيسة</vt:lpstr>
      <vt:lpstr>شو منقدر نرد على الجماعات الي ما بتآمن بسر الاعتراف</vt:lpstr>
      <vt:lpstr>PowerPoint Presentation</vt:lpstr>
      <vt:lpstr>سر الاعتراف كما هو في الحقيقة وليس كما فهمناه: هذا السر مش هدفه إنه أفضح حالي قدام الخوري، بل هدفه إني أرجع أتصالح مع الله وأرجع بعلاقة جديدة كإبن لهالآب</vt:lpstr>
      <vt:lpstr>ثالوث المراحل</vt:lpstr>
      <vt:lpstr>ثالوث الصراعات</vt:lpstr>
      <vt:lpstr>PowerPoint Presentation</vt:lpstr>
      <vt:lpstr>PowerPoint Presentation</vt:lpstr>
      <vt:lpstr>ثالوث المصالحات</vt:lpstr>
      <vt:lpstr>PowerPoint Presentation</vt:lpstr>
      <vt:lpstr>PowerPoint Presentation</vt:lpstr>
      <vt:lpstr>ثالوث الأخطاء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سر المصالحة</dc:title>
  <dc:creator>Ibrahim Musallam</dc:creator>
  <cp:lastModifiedBy>Lenovo</cp:lastModifiedBy>
  <cp:revision>18</cp:revision>
  <dcterms:created xsi:type="dcterms:W3CDTF">2019-04-07T09:14:49Z</dcterms:created>
  <dcterms:modified xsi:type="dcterms:W3CDTF">2021-04-22T08:40:49Z</dcterms:modified>
</cp:coreProperties>
</file>