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3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24"/>
      <p:bold r:id="rId25"/>
      <p:italic r:id="rId26"/>
      <p:boldItalic r:id="rId27"/>
    </p:embeddedFont>
    <p:embeddedFont>
      <p:font typeface="Calisto MT" panose="02040603050505030304" pitchFamily="18" charset="0"/>
      <p:regular r:id="rId28"/>
      <p:bold r:id="rId29"/>
      <p:italic r:id="rId30"/>
      <p:boldItalic r:id="rId31"/>
    </p:embeddedFont>
    <p:embeddedFont>
      <p:font typeface="FF Hekaya Light" panose="00000A00000000000000" charset="-78"/>
      <p:bold r:id="rId32"/>
    </p:embeddedFont>
    <p:embeddedFont>
      <p:font typeface="Khaled Font" panose="020B0604020202020204" charset="-78"/>
      <p:regular r:id="rId33"/>
    </p:embeddedFont>
    <p:embeddedFont>
      <p:font typeface="Roboto Slab" panose="020B0604020202020204" charset="0"/>
      <p:regular r:id="rId34"/>
      <p:bold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C2B"/>
    <a:srgbClr val="FFC83D"/>
    <a:srgbClr val="83B3E0"/>
    <a:srgbClr val="FFD68B"/>
    <a:srgbClr val="E1DEE7"/>
    <a:srgbClr val="70522D"/>
    <a:srgbClr val="DB9C93"/>
    <a:srgbClr val="3C6CA6"/>
    <a:srgbClr val="D97B34"/>
    <a:srgbClr val="B2B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9A0BE6-4EF3-49A9-B3EF-4C9A26E0FF7F}">
  <a:tblStyle styleId="{1C9A0BE6-4EF3-49A9-B3EF-4C9A26E0FF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9300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06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173424" y="-2179774"/>
            <a:ext cx="15545200" cy="11523450"/>
            <a:chOff x="-2173424" y="-2179774"/>
            <a:chExt cx="15545200" cy="11523450"/>
          </a:xfrm>
        </p:grpSpPr>
        <p:sp>
          <p:nvSpPr>
            <p:cNvPr id="10" name="Google Shape;10;p2"/>
            <p:cNvSpPr/>
            <p:nvPr/>
          </p:nvSpPr>
          <p:spPr>
            <a:xfrm rot="-9013847">
              <a:off x="7673043" y="117020"/>
              <a:ext cx="350448" cy="1211236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10800000">
              <a:off x="4990676" y="962576"/>
              <a:ext cx="8381100" cy="8381100"/>
            </a:xfrm>
            <a:prstGeom prst="pie">
              <a:avLst>
                <a:gd name="adj1" fmla="val 0"/>
                <a:gd name="adj2" fmla="val 5400183"/>
              </a:avLst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173424" y="-2179774"/>
              <a:ext cx="4340400" cy="4340400"/>
            </a:xfrm>
            <a:prstGeom prst="pie">
              <a:avLst>
                <a:gd name="adj1" fmla="val 0"/>
                <a:gd name="adj2" fmla="val 5400183"/>
              </a:avLst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61225" y="4435300"/>
              <a:ext cx="669300" cy="108300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13850" y="1379975"/>
            <a:ext cx="326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850" y="3460075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6B26B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218550" y="120335"/>
            <a:ext cx="8863900" cy="4902565"/>
            <a:chOff x="218550" y="120335"/>
            <a:chExt cx="8863900" cy="4902565"/>
          </a:xfrm>
        </p:grpSpPr>
        <p:sp>
          <p:nvSpPr>
            <p:cNvPr id="27" name="Google Shape;27;p3"/>
            <p:cNvSpPr/>
            <p:nvPr/>
          </p:nvSpPr>
          <p:spPr>
            <a:xfrm>
              <a:off x="2249725" y="2130450"/>
              <a:ext cx="816000" cy="816000"/>
            </a:xfrm>
            <a:prstGeom prst="donut">
              <a:avLst>
                <a:gd name="adj" fmla="val 4414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974300" y="974050"/>
              <a:ext cx="3195300" cy="3195300"/>
            </a:xfrm>
            <a:prstGeom prst="ellipse">
              <a:avLst/>
            </a:pr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2700000">
              <a:off x="8674307" y="2347175"/>
              <a:ext cx="74246" cy="298258"/>
            </a:xfrm>
            <a:prstGeom prst="rect">
              <a:avLst/>
            </a:pr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7705525" y="4252875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1579436">
              <a:off x="1132744" y="3234752"/>
              <a:ext cx="255048" cy="274369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2700000">
              <a:off x="1456407" y="843000"/>
              <a:ext cx="74246" cy="298258"/>
            </a:xfrm>
            <a:prstGeom prst="rect">
              <a:avLst/>
            </a:pr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297775" y="885925"/>
              <a:ext cx="350100" cy="3501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5096493">
              <a:off x="2079322" y="4680468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1408350" y="22780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3618075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361825" y="3160875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1154725" y="1738900"/>
            <a:ext cx="3068400" cy="19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>
            <a:off x="218550" y="120335"/>
            <a:ext cx="8863900" cy="4902565"/>
            <a:chOff x="218550" y="120335"/>
            <a:chExt cx="8863900" cy="4902565"/>
          </a:xfrm>
        </p:grpSpPr>
        <p:sp>
          <p:nvSpPr>
            <p:cNvPr id="48" name="Google Shape;48;p4"/>
            <p:cNvSpPr/>
            <p:nvPr/>
          </p:nvSpPr>
          <p:spPr>
            <a:xfrm>
              <a:off x="7705525" y="323375"/>
              <a:ext cx="816000" cy="816000"/>
            </a:xfrm>
            <a:prstGeom prst="donut">
              <a:avLst>
                <a:gd name="adj" fmla="val 4414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2700000">
              <a:off x="8674307" y="2347175"/>
              <a:ext cx="74246" cy="298258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705525" y="4252875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-1579436">
              <a:off x="904144" y="3768152"/>
              <a:ext cx="255048" cy="274369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-2700000">
              <a:off x="1456407" y="843000"/>
              <a:ext cx="74246" cy="298258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297775" y="885925"/>
              <a:ext cx="350100" cy="3501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5096493">
              <a:off x="2079322" y="4680468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6"/>
          <p:cNvGrpSpPr/>
          <p:nvPr/>
        </p:nvGrpSpPr>
        <p:grpSpPr>
          <a:xfrm>
            <a:off x="-452341" y="120335"/>
            <a:ext cx="9534791" cy="5716854"/>
            <a:chOff x="-452341" y="120335"/>
            <a:chExt cx="9534791" cy="5716854"/>
          </a:xfrm>
        </p:grpSpPr>
        <p:sp>
          <p:nvSpPr>
            <p:cNvPr id="80" name="Google Shape;80;p6"/>
            <p:cNvSpPr/>
            <p:nvPr/>
          </p:nvSpPr>
          <p:spPr>
            <a:xfrm>
              <a:off x="3161225" y="4435300"/>
              <a:ext cx="669300" cy="108300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7"/>
          <p:cNvGrpSpPr/>
          <p:nvPr/>
        </p:nvGrpSpPr>
        <p:grpSpPr>
          <a:xfrm>
            <a:off x="-452341" y="120335"/>
            <a:ext cx="9534791" cy="5716854"/>
            <a:chOff x="-452341" y="120335"/>
            <a:chExt cx="9534791" cy="5716854"/>
          </a:xfrm>
        </p:grpSpPr>
        <p:sp>
          <p:nvSpPr>
            <p:cNvPr id="93" name="Google Shape;93;p7"/>
            <p:cNvSpPr/>
            <p:nvPr/>
          </p:nvSpPr>
          <p:spPr>
            <a:xfrm>
              <a:off x="3161225" y="4435300"/>
              <a:ext cx="669300" cy="108300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713850" y="1361550"/>
            <a:ext cx="7716000" cy="31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4572000" y="1486950"/>
            <a:ext cx="38583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rgbClr val="741B4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Roboto Slab"/>
              <a:buNone/>
              <a:defRPr sz="2800" b="1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●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○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■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●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○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■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●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400"/>
              <a:buFont typeface="Barlow Semi Condensed"/>
              <a:buChar char="○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741B47"/>
              </a:buClr>
              <a:buSzPts val="1400"/>
              <a:buFont typeface="Barlow Semi Condensed"/>
              <a:buChar char="■"/>
              <a:defRPr>
                <a:solidFill>
                  <a:srgbClr val="741B4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8" r:id="rId7"/>
    <p:sldLayoutId id="2147483668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uzzel.org/en/scavenger-hunt/play?p=-MWQPlsob0KCo7xg_fA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ctrTitle"/>
          </p:nvPr>
        </p:nvSpPr>
        <p:spPr>
          <a:xfrm>
            <a:off x="-202032" y="2276594"/>
            <a:ext cx="424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solidFill>
                  <a:schemeClr val="lt2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شو موضوعنا اليوم</a:t>
            </a:r>
            <a:r>
              <a:rPr lang="ar-JO" dirty="0">
                <a:solidFill>
                  <a:srgbClr val="E06666"/>
                </a:solidFill>
                <a:latin typeface="FF Hekaya Light" panose="00000A00000000000000" pitchFamily="50" charset="-78"/>
                <a:cs typeface="FF Hekaya Light" panose="00000A00000000000000" pitchFamily="50" charset="-78"/>
                <a:sym typeface="Arial"/>
              </a:rPr>
              <a:t>؟</a:t>
            </a:r>
            <a:endParaRPr dirty="0">
              <a:solidFill>
                <a:srgbClr val="E06666"/>
              </a:solidFill>
              <a:latin typeface="FF Hekaya Light" panose="00000A00000000000000" pitchFamily="50" charset="-78"/>
              <a:cs typeface="FF Hekaya Light" panose="00000A00000000000000" pitchFamily="50" charset="-78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A5277-80D6-430C-943C-5523E7D5D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6" r="22145"/>
          <a:stretch/>
        </p:blipFill>
        <p:spPr>
          <a:xfrm>
            <a:off x="3872880" y="68497"/>
            <a:ext cx="5079493" cy="49544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1CACC8-15D4-4A4E-98C0-E74988A7B3E1}"/>
              </a:ext>
            </a:extLst>
          </p:cNvPr>
          <p:cNvSpPr txBox="1"/>
          <p:nvPr/>
        </p:nvSpPr>
        <p:spPr>
          <a:xfrm>
            <a:off x="267283" y="536076"/>
            <a:ext cx="3310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b="1" dirty="0">
                <a:solidFill>
                  <a:srgbClr val="741B47"/>
                </a:solidFill>
                <a:latin typeface="FF Hekaya Light" panose="00000A00000000000000" pitchFamily="50" charset="-78"/>
                <a:ea typeface="Roboto Slab Regular"/>
                <a:cs typeface="FF Hekaya Light" panose="00000A00000000000000" pitchFamily="50" charset="-78"/>
                <a:sym typeface="Roboto Slab Regular"/>
              </a:rPr>
              <a:t>مين</a:t>
            </a:r>
            <a:r>
              <a:rPr lang="ar-JO" dirty="0">
                <a:latin typeface="FF Hekaya Light" panose="00000A00000000000000" pitchFamily="50" charset="-78"/>
                <a:cs typeface="FF Hekaya Light" panose="00000A00000000000000" pitchFamily="50" charset="-78"/>
              </a:rPr>
              <a:t> </a:t>
            </a:r>
            <a:r>
              <a:rPr lang="ar-JO" sz="6000" b="1" dirty="0">
                <a:solidFill>
                  <a:srgbClr val="741B47"/>
                </a:solidFill>
                <a:latin typeface="FF Hekaya Light" panose="00000A00000000000000" pitchFamily="50" charset="-78"/>
                <a:ea typeface="Roboto Slab Regular"/>
                <a:cs typeface="FF Hekaya Light" panose="00000A00000000000000" pitchFamily="50" charset="-78"/>
                <a:sym typeface="Roboto Slab Regular"/>
              </a:rPr>
              <a:t>الي</a:t>
            </a:r>
            <a:r>
              <a:rPr lang="ar-JO" dirty="0">
                <a:latin typeface="FF Hekaya Light" panose="00000A00000000000000" pitchFamily="50" charset="-78"/>
                <a:cs typeface="FF Hekaya Light" panose="00000A00000000000000" pitchFamily="50" charset="-78"/>
              </a:rPr>
              <a:t> </a:t>
            </a:r>
            <a:r>
              <a:rPr lang="ar-JO" sz="6000" b="1" dirty="0">
                <a:solidFill>
                  <a:srgbClr val="741B47"/>
                </a:solidFill>
                <a:latin typeface="FF Hekaya Light" panose="00000A00000000000000" pitchFamily="50" charset="-78"/>
                <a:ea typeface="Roboto Slab Regular"/>
                <a:cs typeface="FF Hekaya Light" panose="00000A00000000000000" pitchFamily="50" charset="-78"/>
                <a:sym typeface="Roboto Slab Regular"/>
              </a:rPr>
              <a:t>بالصورة</a:t>
            </a:r>
            <a:r>
              <a:rPr lang="ar-JO" sz="6000" b="1" dirty="0">
                <a:solidFill>
                  <a:srgbClr val="741B47"/>
                </a:solidFill>
                <a:latin typeface="FF Hekaya Light" panose="00000A00000000000000" pitchFamily="50" charset="-78"/>
                <a:ea typeface="Roboto Slab Regular"/>
                <a:cs typeface="FF Hekaya Light" panose="00000A00000000000000" pitchFamily="50" charset="-78"/>
              </a:rPr>
              <a:t>؟</a:t>
            </a:r>
            <a:endParaRPr lang="en-GB" sz="6000" b="1" dirty="0">
              <a:solidFill>
                <a:srgbClr val="741B47"/>
              </a:solidFill>
              <a:latin typeface="FF Hekaya Light" panose="00000A00000000000000" pitchFamily="50" charset="-78"/>
              <a:ea typeface="Roboto Slab Regular"/>
              <a:cs typeface="FF Hekaya Light" panose="00000A00000000000000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FDE2-BF49-E24C-8744-29A5CB9D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85" y="474021"/>
            <a:ext cx="6789300" cy="572700"/>
          </a:xfrm>
        </p:spPr>
        <p:txBody>
          <a:bodyPr/>
          <a:lstStyle/>
          <a:p>
            <a:r>
              <a:rPr lang="ar-SA" sz="3200" dirty="0"/>
              <a:t>اكبس عالكنز🤩 </a:t>
            </a:r>
            <a:endParaRPr lang="en-US" sz="32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7127EC-DFB6-4236-9E62-98A40EEB6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3728" y="870968"/>
            <a:ext cx="3536544" cy="3798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3D09B-6E16-794C-9E5E-24F6AFB2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0" y="680937"/>
            <a:ext cx="2480553" cy="2966936"/>
          </a:xfrm>
        </p:spPr>
        <p:txBody>
          <a:bodyPr anchor="t">
            <a:noAutofit/>
          </a:bodyPr>
          <a:lstStyle/>
          <a:p>
            <a:pPr algn="ctr"/>
            <a:r>
              <a:rPr lang="ar-SA" sz="4900" dirty="0">
                <a:latin typeface="Khaled Font" panose="00000500000000000000" pitchFamily="50" charset="-78"/>
                <a:cs typeface="Khaled Font" panose="00000500000000000000" pitchFamily="50" charset="-78"/>
              </a:rPr>
              <a:t>لازم</a:t>
            </a:r>
            <a:br>
              <a:rPr lang="en-US" sz="4900" dirty="0">
                <a:latin typeface="Khaled Font" panose="00000500000000000000" pitchFamily="50" charset="-78"/>
                <a:cs typeface="Khaled Font" panose="00000500000000000000" pitchFamily="50" charset="-78"/>
              </a:rPr>
            </a:br>
            <a:r>
              <a:rPr lang="ar-SA" sz="4900" dirty="0">
                <a:latin typeface="Khaled Font" panose="00000500000000000000" pitchFamily="50" charset="-78"/>
                <a:cs typeface="Khaled Font" panose="00000500000000000000" pitchFamily="50" charset="-78"/>
              </a:rPr>
              <a:t> نجمّع</a:t>
            </a:r>
            <a:br>
              <a:rPr lang="en-US" sz="4900" dirty="0">
                <a:latin typeface="Khaled Font" panose="00000500000000000000" pitchFamily="50" charset="-78"/>
                <a:cs typeface="Khaled Font" panose="00000500000000000000" pitchFamily="50" charset="-78"/>
              </a:rPr>
            </a:br>
            <a:r>
              <a:rPr lang="ar-SA" sz="4900" dirty="0">
                <a:latin typeface="Khaled Font" panose="00000500000000000000" pitchFamily="50" charset="-78"/>
                <a:cs typeface="Khaled Font" panose="00000500000000000000" pitchFamily="50" charset="-78"/>
              </a:rPr>
              <a:t> كنز</a:t>
            </a:r>
            <a:br>
              <a:rPr lang="en-US" sz="4900" dirty="0">
                <a:latin typeface="Khaled Font" panose="00000500000000000000" pitchFamily="50" charset="-78"/>
                <a:cs typeface="Khaled Font" panose="00000500000000000000" pitchFamily="50" charset="-78"/>
              </a:rPr>
            </a:br>
            <a:r>
              <a:rPr lang="ar-SA" sz="4900" dirty="0">
                <a:latin typeface="Khaled Font" panose="00000500000000000000" pitchFamily="50" charset="-78"/>
                <a:cs typeface="Khaled Font" panose="00000500000000000000" pitchFamily="50" charset="-78"/>
              </a:rPr>
              <a:t> بالسماء</a:t>
            </a:r>
            <a:endParaRPr lang="en-US" sz="4900" dirty="0">
              <a:latin typeface="Khaled Font" panose="00000500000000000000" pitchFamily="50" charset="-78"/>
              <a:cs typeface="Khaled Font" panose="00000500000000000000" pitchFamily="50" charset="-78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9718B5-A719-4FE0-9621-2E5B8CFAC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274" y="29184"/>
            <a:ext cx="6275536" cy="4897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5FE4B7-4DD9-4666-A1D0-BDC3CFED9919}"/>
              </a:ext>
            </a:extLst>
          </p:cNvPr>
          <p:cNvSpPr/>
          <p:nvPr/>
        </p:nvSpPr>
        <p:spPr>
          <a:xfrm>
            <a:off x="2759809" y="4319081"/>
            <a:ext cx="1539817" cy="343625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A2543-BD98-1546-80AD-92741D7E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23" y="3865950"/>
            <a:ext cx="6789300" cy="572700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B2B660"/>
                </a:solidFill>
              </a:rPr>
              <a:t>لما نزعل حدا بالصوم لازم نروح نصالحه</a:t>
            </a:r>
            <a:endParaRPr lang="en-US" dirty="0">
              <a:solidFill>
                <a:srgbClr val="B2B6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47D74-B97C-4E3E-9C03-8DF7F3E9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19" y="704850"/>
            <a:ext cx="3031787" cy="293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96B5F4-B50D-4775-8C96-5022F3BF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523" y="729581"/>
            <a:ext cx="2926601" cy="292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7188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30B9-07F3-424A-A6ED-482A48FA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94" y="3395393"/>
            <a:ext cx="6789300" cy="572700"/>
          </a:xfrm>
        </p:spPr>
        <p:txBody>
          <a:bodyPr/>
          <a:lstStyle/>
          <a:p>
            <a:r>
              <a:rPr lang="ar-SA" dirty="0">
                <a:solidFill>
                  <a:srgbClr val="D97B34"/>
                </a:solidFill>
              </a:rPr>
              <a:t>وا</a:t>
            </a:r>
            <a:r>
              <a:rPr lang="ar-JO" dirty="0">
                <a:solidFill>
                  <a:srgbClr val="D97B34"/>
                </a:solidFill>
              </a:rPr>
              <a:t>ذ</a:t>
            </a:r>
            <a:r>
              <a:rPr lang="ar-SA" dirty="0">
                <a:solidFill>
                  <a:srgbClr val="D97B34"/>
                </a:solidFill>
              </a:rPr>
              <a:t>ا احنا غلطانين منروح و منحكي </a:t>
            </a:r>
            <a:r>
              <a:rPr lang="ar-JO" dirty="0">
                <a:solidFill>
                  <a:srgbClr val="D97B34"/>
                </a:solidFill>
              </a:rPr>
              <a:t>أ</a:t>
            </a:r>
            <a:r>
              <a:rPr lang="ar-SA" dirty="0">
                <a:solidFill>
                  <a:srgbClr val="D97B34"/>
                </a:solidFill>
              </a:rPr>
              <a:t>سف و منعتذر</a:t>
            </a:r>
            <a:r>
              <a:rPr lang="ar-JO" dirty="0">
                <a:solidFill>
                  <a:srgbClr val="D97B34"/>
                </a:solidFill>
              </a:rPr>
              <a:t> </a:t>
            </a:r>
            <a:r>
              <a:rPr lang="ar-SA" dirty="0">
                <a:solidFill>
                  <a:srgbClr val="D97B34"/>
                </a:solidFill>
              </a:rPr>
              <a:t>له</a:t>
            </a:r>
            <a:endParaRPr lang="en-US" dirty="0">
              <a:solidFill>
                <a:srgbClr val="D97B34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4E3CE1-445A-AF4F-9BED-E3A0EB0ECC1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6" y="712790"/>
            <a:ext cx="2600325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5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EA50-ACB2-1B41-8EEF-DA0F4EC7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70522D"/>
                </a:solidFill>
              </a:rPr>
              <a:t>منسامح </a:t>
            </a:r>
            <a:endParaRPr lang="en-US" dirty="0">
              <a:solidFill>
                <a:srgbClr val="70522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A1C3A-31FC-4370-9075-5FB2F65F0FE4}"/>
              </a:ext>
            </a:extLst>
          </p:cNvPr>
          <p:cNvSpPr/>
          <p:nvPr/>
        </p:nvSpPr>
        <p:spPr>
          <a:xfrm>
            <a:off x="1309628" y="4579145"/>
            <a:ext cx="1539817" cy="343625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E62A5F-B607-4D4E-80C2-B05C69EE07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1118395"/>
            <a:ext cx="7265987" cy="346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325E-7666-6E4A-B079-504FD56D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6631"/>
            <a:ext cx="8520600" cy="5727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83B3E0"/>
                </a:solidFill>
              </a:rPr>
              <a:t>Video</a:t>
            </a:r>
            <a:r>
              <a:rPr lang="en-US" dirty="0">
                <a:solidFill>
                  <a:srgbClr val="83B3E0"/>
                </a:solidFill>
              </a:rPr>
              <a:t> </a:t>
            </a:r>
            <a:r>
              <a:rPr lang="en-US" sz="5400" dirty="0">
                <a:solidFill>
                  <a:srgbClr val="83B3E0"/>
                </a:solidFill>
              </a:rPr>
              <a:t>Time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D529F5-8A93-45CD-BDB5-8933A3B8A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371" y="1145246"/>
            <a:ext cx="967749" cy="9614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7193A4-278A-4A1B-8D8D-0E0782520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2369" y="1145246"/>
            <a:ext cx="1066260" cy="119336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847C594-14C1-4B9A-A94B-4A77AF952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51228">
            <a:off x="6361981" y="3238535"/>
            <a:ext cx="1615152" cy="73749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71B4B35-6F1F-47F5-9B6D-5E0112E36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3120" y="2877826"/>
            <a:ext cx="802451" cy="13615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6603191-029E-4996-BF69-FE831044C4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222357">
            <a:off x="3910141" y="3435336"/>
            <a:ext cx="782133" cy="140116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9591739-7858-424C-8BE5-067DA371F1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825906">
            <a:off x="2273800" y="429935"/>
            <a:ext cx="1955575" cy="8072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5D3CDC0-FE45-47C9-AF38-09C0EB8E66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5130" y="353516"/>
            <a:ext cx="1409719" cy="1245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F42D-E23D-5E43-B720-83639EB6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1455"/>
            <a:ext cx="6789300" cy="572700"/>
          </a:xfrm>
        </p:spPr>
        <p:txBody>
          <a:bodyPr>
            <a:normAutofit fontScale="90000"/>
          </a:bodyPr>
          <a:lstStyle/>
          <a:p>
            <a:pPr algn="r"/>
            <a:r>
              <a:rPr lang="ar-SA" sz="4900" dirty="0">
                <a:solidFill>
                  <a:srgbClr val="6F1C2B"/>
                </a:solidFill>
              </a:rPr>
              <a:t>متى يبدأ زمن الصوم؟🤔</a:t>
            </a:r>
            <a:endParaRPr lang="en-US" sz="4900" dirty="0">
              <a:solidFill>
                <a:srgbClr val="6F1C2B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8B28D2-5548-4333-8E95-7FD79A026217}"/>
              </a:ext>
            </a:extLst>
          </p:cNvPr>
          <p:cNvSpPr txBox="1">
            <a:spLocks/>
          </p:cNvSpPr>
          <p:nvPr/>
        </p:nvSpPr>
        <p:spPr>
          <a:xfrm>
            <a:off x="1366044" y="2156755"/>
            <a:ext cx="6411912" cy="334234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400" dirty="0">
                <a:solidFill>
                  <a:srgbClr val="6F1C2B"/>
                </a:solidFill>
              </a:rPr>
              <a:t>يبدأ زمن الصوم من اربعاء الرماد</a:t>
            </a:r>
          </a:p>
          <a:p>
            <a:pPr algn="ctr"/>
            <a:r>
              <a:rPr lang="ar-SA" sz="3400" dirty="0">
                <a:solidFill>
                  <a:srgbClr val="6F1C2B"/>
                </a:solidFill>
              </a:rPr>
              <a:t>عندما يضع الكاهن الرّماد على رؤوسنا</a:t>
            </a:r>
            <a:endParaRPr lang="en-US" sz="3400" dirty="0">
              <a:solidFill>
                <a:srgbClr val="6F1C2B"/>
              </a:solidFill>
            </a:endParaRPr>
          </a:p>
          <a:p>
            <a:pPr algn="ctr"/>
            <a:r>
              <a:rPr lang="ar-SA" sz="3400" dirty="0">
                <a:solidFill>
                  <a:schemeClr val="accent2">
                    <a:lumMod val="50000"/>
                  </a:schemeClr>
                </a:solidFill>
              </a:rPr>
              <a:t>✝️</a:t>
            </a:r>
          </a:p>
          <a:p>
            <a:pPr algn="ctr"/>
            <a:r>
              <a:rPr lang="ar-SA" sz="3400" dirty="0">
                <a:solidFill>
                  <a:srgbClr val="6F1C2B"/>
                </a:solidFill>
              </a:rPr>
              <a:t> </a:t>
            </a:r>
            <a:endParaRPr lang="en-US" sz="3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4BDB-B27E-CA46-A1A3-63295438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432" y="477625"/>
            <a:ext cx="6789300" cy="572700"/>
          </a:xfrm>
        </p:spPr>
        <p:txBody>
          <a:bodyPr/>
          <a:lstStyle/>
          <a:p>
            <a:pPr algn="ctr"/>
            <a:r>
              <a:rPr lang="ar-SA" sz="4400" dirty="0">
                <a:solidFill>
                  <a:srgbClr val="6F1C2B"/>
                </a:solidFill>
              </a:rPr>
              <a:t>متى ينتهي الصوم؟</a:t>
            </a:r>
            <a:endParaRPr lang="en-US" sz="4400" dirty="0">
              <a:solidFill>
                <a:srgbClr val="6F1C2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58F20-7C6A-46E1-82AB-AB51049BB08C}"/>
              </a:ext>
            </a:extLst>
          </p:cNvPr>
          <p:cNvSpPr txBox="1"/>
          <p:nvPr/>
        </p:nvSpPr>
        <p:spPr>
          <a:xfrm>
            <a:off x="1276199" y="1264793"/>
            <a:ext cx="672253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ar-SA" sz="3400" dirty="0">
                <a:solidFill>
                  <a:srgbClr val="6F1C2B"/>
                </a:solidFill>
              </a:rPr>
              <a:t>عندما نحتفل بقيامة يسوع من بين الأموات.</a:t>
            </a:r>
            <a:endParaRPr lang="en-US" sz="3400" dirty="0">
              <a:solidFill>
                <a:srgbClr val="6F1C2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3674F-B979-45D6-88D6-8492778A3D03}"/>
              </a:ext>
            </a:extLst>
          </p:cNvPr>
          <p:cNvSpPr/>
          <p:nvPr/>
        </p:nvSpPr>
        <p:spPr>
          <a:xfrm>
            <a:off x="2759809" y="4319081"/>
            <a:ext cx="1539817" cy="343625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8AB4CC-C8F9-2E4D-89A9-CDA621B08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45" y="2309283"/>
            <a:ext cx="3901440" cy="219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B1F5F55-9A2D-0C4C-A74A-582396F8A8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2" y="1585648"/>
            <a:ext cx="4197350" cy="24463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1C40D9-BCF1-4FB2-BE71-C861E2C1826E}"/>
              </a:ext>
            </a:extLst>
          </p:cNvPr>
          <p:cNvSpPr txBox="1"/>
          <p:nvPr/>
        </p:nvSpPr>
        <p:spPr>
          <a:xfrm>
            <a:off x="1501293" y="743172"/>
            <a:ext cx="64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6F1C2B"/>
                </a:solidFill>
              </a:rPr>
              <a:t>"فصامَ أَربَعينَ يومًا وأَربَعينَ لَيلةً حتىَّ جاع."   </a:t>
            </a:r>
            <a:endParaRPr lang="en-GB" sz="2800" dirty="0">
              <a:solidFill>
                <a:srgbClr val="6F1C2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C82F-18D9-4E42-A625-4726B660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7538"/>
            <a:ext cx="8520600" cy="57270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رتّب الآية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BA39E-E541-482D-879F-921B3B263E4A}"/>
              </a:ext>
            </a:extLst>
          </p:cNvPr>
          <p:cNvSpPr txBox="1"/>
          <p:nvPr/>
        </p:nvSpPr>
        <p:spPr>
          <a:xfrm>
            <a:off x="856700" y="798181"/>
            <a:ext cx="797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>
                <a:solidFill>
                  <a:srgbClr val="00000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***آية حكاها يسوع لما جربه الشيطان بالبرية </a:t>
            </a:r>
            <a:r>
              <a:rPr lang="ar-SA" sz="2400" dirty="0">
                <a:solidFill>
                  <a:srgbClr val="00000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: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C1B97-2733-418B-B241-339E9F697A55}"/>
              </a:ext>
            </a:extLst>
          </p:cNvPr>
          <p:cNvSpPr txBox="1"/>
          <p:nvPr/>
        </p:nvSpPr>
        <p:spPr>
          <a:xfrm>
            <a:off x="6686549" y="1470953"/>
            <a:ext cx="109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بالخبز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748EF-AAB5-487C-AFBA-C88518B902D6}"/>
              </a:ext>
            </a:extLst>
          </p:cNvPr>
          <p:cNvSpPr txBox="1"/>
          <p:nvPr/>
        </p:nvSpPr>
        <p:spPr>
          <a:xfrm>
            <a:off x="3675314" y="1787195"/>
            <a:ext cx="778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7030A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بكل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CF550-4500-4D79-88AF-0DCEAA030AEE}"/>
              </a:ext>
            </a:extLst>
          </p:cNvPr>
          <p:cNvSpPr txBox="1"/>
          <p:nvPr/>
        </p:nvSpPr>
        <p:spPr>
          <a:xfrm>
            <a:off x="5740400" y="2218291"/>
            <a:ext cx="1134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يحيا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3D066-FCB5-45CB-8067-E7488BF37B0A}"/>
              </a:ext>
            </a:extLst>
          </p:cNvPr>
          <p:cNvSpPr txBox="1"/>
          <p:nvPr/>
        </p:nvSpPr>
        <p:spPr>
          <a:xfrm>
            <a:off x="7649632" y="2760786"/>
            <a:ext cx="806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كلمة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E4749-B8C4-4EEB-815E-A992F4BEF352}"/>
              </a:ext>
            </a:extLst>
          </p:cNvPr>
          <p:cNvSpPr txBox="1"/>
          <p:nvPr/>
        </p:nvSpPr>
        <p:spPr>
          <a:xfrm>
            <a:off x="3776249" y="3054023"/>
            <a:ext cx="806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وحده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CA617-DF5D-4BFA-8388-2979512CD368}"/>
              </a:ext>
            </a:extLst>
          </p:cNvPr>
          <p:cNvSpPr txBox="1"/>
          <p:nvPr/>
        </p:nvSpPr>
        <p:spPr>
          <a:xfrm>
            <a:off x="1456499" y="2471774"/>
            <a:ext cx="865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ar-SA" sz="2800" dirty="0">
                <a:solidFill>
                  <a:srgbClr val="00206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الله</a:t>
            </a:r>
            <a:endParaRPr lang="en-US" sz="2800" dirty="0"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54E53-BE06-4446-BCAC-DD54929F30F7}"/>
              </a:ext>
            </a:extLst>
          </p:cNvPr>
          <p:cNvSpPr txBox="1"/>
          <p:nvPr/>
        </p:nvSpPr>
        <p:spPr>
          <a:xfrm>
            <a:off x="5460450" y="3553814"/>
            <a:ext cx="6565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تخرج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B15147-A92C-4E45-81E7-05B03A3C9F79}"/>
              </a:ext>
            </a:extLst>
          </p:cNvPr>
          <p:cNvSpPr txBox="1"/>
          <p:nvPr/>
        </p:nvSpPr>
        <p:spPr>
          <a:xfrm>
            <a:off x="6874933" y="4083709"/>
            <a:ext cx="903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من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AB257-64E3-41FA-94C9-1E027218A0DD}"/>
              </a:ext>
            </a:extLst>
          </p:cNvPr>
          <p:cNvSpPr txBox="1"/>
          <p:nvPr/>
        </p:nvSpPr>
        <p:spPr>
          <a:xfrm>
            <a:off x="1875872" y="1151376"/>
            <a:ext cx="82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00B0F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ليس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16F69-B8AF-4457-BA70-200C59FE21EF}"/>
              </a:ext>
            </a:extLst>
          </p:cNvPr>
          <p:cNvSpPr txBox="1"/>
          <p:nvPr/>
        </p:nvSpPr>
        <p:spPr>
          <a:xfrm>
            <a:off x="491067" y="3788022"/>
            <a:ext cx="5960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الانسان</a:t>
            </a:r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2222C-169F-4B47-9F66-2903BDE38BCD}"/>
              </a:ext>
            </a:extLst>
          </p:cNvPr>
          <p:cNvSpPr txBox="1"/>
          <p:nvPr/>
        </p:nvSpPr>
        <p:spPr>
          <a:xfrm>
            <a:off x="2779182" y="4098408"/>
            <a:ext cx="70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7030A0"/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فم</a:t>
            </a:r>
            <a:endParaRPr lang="en-GB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AC0A4B-93AB-46BC-9F39-A9FA8930356C}"/>
              </a:ext>
            </a:extLst>
          </p:cNvPr>
          <p:cNvSpPr txBox="1"/>
          <p:nvPr/>
        </p:nvSpPr>
        <p:spPr>
          <a:xfrm>
            <a:off x="740832" y="1787195"/>
            <a:ext cx="702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بل</a:t>
            </a:r>
            <a:endParaRPr lang="en-GB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FA82-9AD0-B44E-A756-87C53039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888" y="409582"/>
            <a:ext cx="6789300" cy="572700"/>
          </a:xfrm>
        </p:spPr>
        <p:txBody>
          <a:bodyPr/>
          <a:lstStyle/>
          <a:p>
            <a:pPr algn="ctr">
              <a:buClr>
                <a:srgbClr val="000000"/>
              </a:buClr>
              <a:buFont typeface="Arial"/>
            </a:pPr>
            <a:r>
              <a:rPr lang="ar-SA" sz="4800" dirty="0">
                <a:latin typeface="FF Hekaya Light" panose="00000A00000000000000" pitchFamily="50" charset="-78"/>
                <a:ea typeface="Roboto Slab Regular"/>
                <a:cs typeface="FF Hekaya Light" panose="00000A00000000000000" pitchFamily="50" charset="-78"/>
                <a:sym typeface="Arial"/>
              </a:rPr>
              <a:t>يلا </a:t>
            </a:r>
            <a:r>
              <a:rPr lang="ar-JO" sz="4800" dirty="0">
                <a:latin typeface="FF Hekaya Light" panose="00000A00000000000000" pitchFamily="50" charset="-78"/>
                <a:ea typeface="Roboto Slab Regular"/>
                <a:cs typeface="FF Hekaya Light" panose="00000A00000000000000" pitchFamily="50" charset="-78"/>
                <a:sym typeface="Arial"/>
              </a:rPr>
              <a:t>ن</a:t>
            </a:r>
            <a:r>
              <a:rPr lang="ar-SA" sz="4800" dirty="0">
                <a:latin typeface="FF Hekaya Light" panose="00000A00000000000000" pitchFamily="50" charset="-78"/>
                <a:ea typeface="Roboto Slab Regular"/>
                <a:cs typeface="FF Hekaya Light" panose="00000A00000000000000" pitchFamily="50" charset="-78"/>
                <a:sym typeface="Arial"/>
              </a:rPr>
              <a:t>لعب🏃🏻‍♀️🏃🏻</a:t>
            </a:r>
            <a:endParaRPr lang="en-US" sz="4800" dirty="0">
              <a:latin typeface="FF Hekaya Light" panose="00000A00000000000000" pitchFamily="50" charset="-78"/>
              <a:ea typeface="Roboto Slab Regular"/>
              <a:cs typeface="FF Hekaya Light" panose="00000A00000000000000" pitchFamily="50" charset="-78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F8F-64C5-3C4C-95F1-71A3683E7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823" y="3303949"/>
            <a:ext cx="4813003" cy="19317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puzzel.org</a:t>
            </a:r>
            <a:r>
              <a:rPr lang="en-US" dirty="0">
                <a:hlinkClick r:id="rId2"/>
              </a:rPr>
              <a:t>/en/scavenger-hunt/play?p=-</a:t>
            </a:r>
            <a:r>
              <a:rPr lang="en-US" dirty="0" err="1">
                <a:hlinkClick r:id="rId2"/>
              </a:rPr>
              <a:t>MWQPlsob0KCo7xg_fAh</a:t>
            </a:r>
            <a:endParaRPr lang="ar-SA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39E0AA-D1CC-CB46-8E81-157E4740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9" y="1436864"/>
            <a:ext cx="3901440" cy="226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2355-F081-B848-99C2-EAFCB202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6F1C2B"/>
                </a:solidFill>
              </a:rPr>
              <a:t>التركيب الصحيح</a:t>
            </a:r>
            <a:endParaRPr lang="en-US" dirty="0">
              <a:solidFill>
                <a:srgbClr val="6F1C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08B81-46AC-7741-B653-FD9F46D28F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2525"/>
            <a:ext cx="8521700" cy="34163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فَأَجَابَ</a:t>
            </a:r>
            <a:r>
              <a:rPr lang="ar-JO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ه</a:t>
            </a:r>
            <a:r>
              <a:rPr lang="ar-SA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: «مَكتوبٌ: ليسَ بِالخُبزِ وَحدَه</a:t>
            </a:r>
            <a:r>
              <a:rPr lang="ar-JO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ar-SA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يَحْيا الإ</a:t>
            </a:r>
            <a:r>
              <a:rPr lang="ar-JO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ِ</a:t>
            </a:r>
            <a:r>
              <a:rPr lang="ar-SA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نْسان، بل بِكُل</a:t>
            </a:r>
            <a:r>
              <a:rPr lang="ar-JO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َّ</a:t>
            </a:r>
            <a:r>
              <a:rPr lang="ar-SA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 كَلِمَةٍ تَخرُجُ مِن فَمِ الله». (متى 4: 4</a:t>
            </a:r>
            <a:r>
              <a:rPr lang="ar-SA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  <a:sym typeface="Roboto Slab"/>
              </a:rPr>
              <a:t>)</a:t>
            </a:r>
            <a:r>
              <a:rPr lang="ar-SA" sz="4350" dirty="0">
                <a:solidFill>
                  <a:srgbClr val="6F1C2B"/>
                </a:solidFill>
                <a:latin typeface="Calisto MT" panose="020F0502020204030204" pitchFamily="34" charset="0"/>
                <a:ea typeface="Meiryo" panose="020B0300000000000000" pitchFamily="34" charset="-128"/>
                <a:cs typeface="Times New Roman" panose="02020603050405020304" pitchFamily="18" charset="0"/>
              </a:rPr>
              <a:t> </a:t>
            </a:r>
            <a:endParaRPr lang="en-US" sz="4350" dirty="0">
              <a:solidFill>
                <a:srgbClr val="6F1C2B"/>
              </a:solidFill>
              <a:latin typeface="Calisto MT" panose="020F0502020204030204" pitchFamily="34" charset="0"/>
              <a:ea typeface="Meiryo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4FD2-FADF-CC42-8B59-33B86675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6" y="830203"/>
            <a:ext cx="3113083" cy="5727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ar-SA" sz="4900" dirty="0">
                <a:latin typeface="Khaled Font" panose="00000500000000000000" pitchFamily="50" charset="-78"/>
                <a:cs typeface="Khaled Font" panose="00000500000000000000" pitchFamily="50" charset="-78"/>
              </a:rPr>
              <a:t>ما ننسى انه بفترة الصوم لازم كمان نصلّي </a:t>
            </a:r>
            <a:endParaRPr lang="en-US" sz="4900" dirty="0">
              <a:latin typeface="Khaled Font" panose="00000500000000000000" pitchFamily="50" charset="-78"/>
              <a:cs typeface="Khaled Font" panose="00000500000000000000" pitchFamily="50" charset="-78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6BF8ACE-1FF2-7047-9960-2E797842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773224" y="2667573"/>
            <a:ext cx="3882558" cy="20374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F2854D2-42AA-4B45-A129-7AD4E8628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r="1" b="22787"/>
          <a:stretch/>
        </p:blipFill>
        <p:spPr>
          <a:xfrm>
            <a:off x="4773224" y="438484"/>
            <a:ext cx="3882558" cy="2037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D356DD-9846-49CC-99FD-CBB6D130110B}"/>
              </a:ext>
            </a:extLst>
          </p:cNvPr>
          <p:cNvSpPr txBox="1"/>
          <p:nvPr/>
        </p:nvSpPr>
        <p:spPr>
          <a:xfrm>
            <a:off x="-1071030" y="3686294"/>
            <a:ext cx="4800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400" b="1" dirty="0">
                <a:solidFill>
                  <a:srgbClr val="6F1C2B">
                    <a:alpha val="60000"/>
                  </a:srgbClr>
                </a:solidFill>
              </a:rPr>
              <a:t>يلا نصلي مع بعض للملاك الحارس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7043B-D7F4-4A07-9465-5124CA4B61D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872293" y="2112450"/>
            <a:ext cx="3399413" cy="918600"/>
          </a:xfrm>
        </p:spPr>
        <p:txBody>
          <a:bodyPr/>
          <a:lstStyle/>
          <a:p>
            <a:r>
              <a:rPr lang="ar-JO" dirty="0"/>
              <a:t>الصوم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1BAC-4549-F245-89D7-6DC54718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850" y="1893350"/>
            <a:ext cx="3858300" cy="2169600"/>
          </a:xfrm>
          <a:noFill/>
          <a:ln w="19050">
            <a:noFill/>
            <a:prstDash val="dash"/>
          </a:ln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algn="ctr">
              <a:buSzPts val="9600"/>
            </a:pPr>
            <a:r>
              <a:rPr lang="ar-SA" sz="5400" dirty="0">
                <a:solidFill>
                  <a:srgbClr val="6F1C2B"/>
                </a:solidFill>
              </a:rPr>
              <a:t>الصوم عن الأكل</a:t>
            </a:r>
            <a:endParaRPr lang="en-US" sz="5400" dirty="0">
              <a:solidFill>
                <a:srgbClr val="6F1C2B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410BD-5E30-41B8-BB44-3EF3283F4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" t="1646" r="64771" b="64693"/>
          <a:stretch/>
        </p:blipFill>
        <p:spPr>
          <a:xfrm>
            <a:off x="1236638" y="2259558"/>
            <a:ext cx="950232" cy="1038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5B4FA9-4FC3-4BBF-B023-96C7FB272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8" r="33674" b="66339"/>
          <a:stretch/>
        </p:blipFill>
        <p:spPr>
          <a:xfrm>
            <a:off x="4853846" y="756026"/>
            <a:ext cx="870857" cy="10388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3817BA-0D7A-453B-A93A-4E4E650EF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7" b="66339"/>
          <a:stretch/>
        </p:blipFill>
        <p:spPr>
          <a:xfrm>
            <a:off x="7793062" y="3895316"/>
            <a:ext cx="942975" cy="10388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9BE54-CFCC-467F-9175-D82FE35D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86" r="66067" b="31922"/>
          <a:stretch/>
        </p:blipFill>
        <p:spPr>
          <a:xfrm>
            <a:off x="2727778" y="4131565"/>
            <a:ext cx="950232" cy="1030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514DE3-C7AC-464A-A5F5-EFF5C6513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3" t="34593" r="35739" b="31746"/>
          <a:stretch/>
        </p:blipFill>
        <p:spPr>
          <a:xfrm>
            <a:off x="4136570" y="2689099"/>
            <a:ext cx="870859" cy="10388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25911D-3AB4-45AE-B827-79EF85C0D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39" t="34862" b="29697"/>
          <a:stretch/>
        </p:blipFill>
        <p:spPr>
          <a:xfrm>
            <a:off x="6957130" y="2204651"/>
            <a:ext cx="1051832" cy="10937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BD3EAF-BFE8-483D-82C2-43ADDA864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0" r="68902"/>
          <a:stretch/>
        </p:blipFill>
        <p:spPr>
          <a:xfrm>
            <a:off x="365779" y="1010414"/>
            <a:ext cx="870859" cy="9289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C40FAA-D0B7-476C-9118-D0A3A41E0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9" t="68959" r="32989"/>
          <a:stretch/>
        </p:blipFill>
        <p:spPr>
          <a:xfrm>
            <a:off x="7196511" y="317494"/>
            <a:ext cx="1008744" cy="9579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460144-80D1-45CF-BDDE-2DFEA589C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67" t="70437"/>
          <a:stretch/>
        </p:blipFill>
        <p:spPr>
          <a:xfrm>
            <a:off x="437157" y="3658851"/>
            <a:ext cx="950232" cy="912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FB01A-2A6D-479B-8B23-17A0F166E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98" y="214691"/>
            <a:ext cx="1199796" cy="8447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8A3FF55-4153-41D0-91C9-76D50CF6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17" y="4062950"/>
            <a:ext cx="1199796" cy="844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46CC-534B-6C46-9996-E93E6F5A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58" y="3585174"/>
            <a:ext cx="6789300" cy="572700"/>
          </a:xfrm>
        </p:spPr>
        <p:txBody>
          <a:bodyPr anchor="ctr"/>
          <a:lstStyle/>
          <a:p>
            <a:pPr algn="ctr"/>
            <a:r>
              <a:rPr lang="ar-SA" dirty="0">
                <a:solidFill>
                  <a:srgbClr val="CC2129"/>
                </a:solidFill>
              </a:rPr>
              <a:t>الصوم بعطي قوة للانسان</a:t>
            </a:r>
            <a:endParaRPr lang="en-US" dirty="0">
              <a:solidFill>
                <a:srgbClr val="CC21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A613C-A53F-4099-A777-E3C5B389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783" y="544134"/>
            <a:ext cx="2962275" cy="2886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E5CBC5-BCEB-4DB4-968D-BDBB8CEE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8" y="767205"/>
            <a:ext cx="2962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30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CD29-7F1B-7C4C-8D8D-BCC3FC08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506" y="1999050"/>
            <a:ext cx="6789300" cy="572700"/>
          </a:xfrm>
        </p:spPr>
        <p:txBody>
          <a:bodyPr>
            <a:noAutofit/>
          </a:bodyPr>
          <a:lstStyle/>
          <a:p>
            <a:r>
              <a:rPr lang="ar-SA" sz="4950" dirty="0">
                <a:solidFill>
                  <a:srgbClr val="E38A18"/>
                </a:solidFill>
              </a:rPr>
              <a:t>أنا صايم أنا صايم</a:t>
            </a:r>
            <a:endParaRPr lang="en-US" sz="4950" dirty="0">
              <a:solidFill>
                <a:srgbClr val="E38A1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26D2A-61D7-4AD3-9032-464A7214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14" y="752475"/>
            <a:ext cx="2514600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F933-1578-5640-A665-3C1E2884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978" y="1926479"/>
            <a:ext cx="6123110" cy="572700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solidFill>
                  <a:srgbClr val="F78218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</a:br>
            <a:r>
              <a:rPr lang="ar-SA" sz="3600" dirty="0">
                <a:solidFill>
                  <a:srgbClr val="F78218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نصوم بالخفاء  =  من دون ما نحكي لحدا</a:t>
            </a:r>
            <a:endParaRPr lang="en-US" sz="3600" dirty="0">
              <a:solidFill>
                <a:srgbClr val="F78218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5AB7D-1A56-4568-877B-323E4EA2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0" y="982445"/>
            <a:ext cx="2155076" cy="2887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24335-5BF7-4450-96F6-2DD322F2D64F}"/>
              </a:ext>
            </a:extLst>
          </p:cNvPr>
          <p:cNvSpPr txBox="1"/>
          <p:nvPr/>
        </p:nvSpPr>
        <p:spPr>
          <a:xfrm>
            <a:off x="3761987" y="1279380"/>
            <a:ext cx="538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25B8FE"/>
                </a:solidFill>
                <a:latin typeface="FF Hekaya Light" panose="00000A00000000000000" pitchFamily="50" charset="-78"/>
                <a:ea typeface="Roboto Slab"/>
                <a:cs typeface="FF Hekaya Light" panose="00000A00000000000000" pitchFamily="50" charset="-78"/>
                <a:sym typeface="Roboto Slab"/>
              </a:rPr>
              <a:t>ما بصير نحكي لحدا انه احنا صايمين</a:t>
            </a:r>
            <a:endParaRPr lang="en-GB" sz="4000" b="1" dirty="0">
              <a:solidFill>
                <a:srgbClr val="25B8FE"/>
              </a:solidFill>
              <a:latin typeface="FF Hekaya Light" panose="00000A00000000000000" pitchFamily="50" charset="-78"/>
              <a:ea typeface="Roboto Slab"/>
              <a:cs typeface="FF Hekaya Light" panose="00000A00000000000000" pitchFamily="50" charset="-78"/>
              <a:sym typeface="Roboto Slab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C4952-AD6A-4AA0-A0BC-AC173619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00" y="590516"/>
            <a:ext cx="3438008" cy="4080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6F5306-C733-439A-8BEB-D777C62DC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2" t="13597" r="27673" b="14198"/>
          <a:stretch/>
        </p:blipFill>
        <p:spPr>
          <a:xfrm rot="790447">
            <a:off x="5319994" y="583025"/>
            <a:ext cx="2649415" cy="4076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37C1-1685-9E45-8B23-AB730D85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068" y="1494104"/>
            <a:ext cx="6789300" cy="572700"/>
          </a:xfrm>
        </p:spPr>
        <p:txBody>
          <a:bodyPr anchor="t">
            <a:normAutofit fontScale="90000"/>
          </a:bodyPr>
          <a:lstStyle/>
          <a:p>
            <a:pPr algn="ctr">
              <a:buSzPts val="9600"/>
            </a:pPr>
            <a:r>
              <a:rPr lang="ar-SA" sz="5400" dirty="0">
                <a:solidFill>
                  <a:srgbClr val="6F1C2B"/>
                </a:solidFill>
              </a:rPr>
              <a:t>ايش هاي؟</a:t>
            </a:r>
            <a:br>
              <a:rPr lang="ar-SA" sz="5400" dirty="0">
                <a:solidFill>
                  <a:srgbClr val="6F1C2B"/>
                </a:solidFill>
              </a:rPr>
            </a:br>
            <a:r>
              <a:rPr lang="ar-SA" sz="5400" dirty="0">
                <a:solidFill>
                  <a:srgbClr val="6F1C2B"/>
                </a:solidFill>
              </a:rPr>
              <a:t>🧐🧐🧐</a:t>
            </a:r>
            <a:endParaRPr lang="en-US" sz="5400" dirty="0">
              <a:solidFill>
                <a:srgbClr val="6F1C2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10D83-9C43-4726-B533-5CB8A70B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02" y="571500"/>
            <a:ext cx="451485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236"/>
            <a:ext cx="808264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4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mily Day Newsletter by Slidesgo">
  <a:themeElements>
    <a:clrScheme name="Simple Light">
      <a:dk1>
        <a:srgbClr val="F4F0E9"/>
      </a:dk1>
      <a:lt1>
        <a:srgbClr val="741B47"/>
      </a:lt1>
      <a:dk2>
        <a:srgbClr val="A64D79"/>
      </a:dk2>
      <a:lt2>
        <a:srgbClr val="E06666"/>
      </a:lt2>
      <a:accent1>
        <a:srgbClr val="F6B26B"/>
      </a:accent1>
      <a:accent2>
        <a:srgbClr val="F4F0E9"/>
      </a:accent2>
      <a:accent3>
        <a:srgbClr val="741B47"/>
      </a:accent3>
      <a:accent4>
        <a:srgbClr val="A64D79"/>
      </a:accent4>
      <a:accent5>
        <a:srgbClr val="E06666"/>
      </a:accent5>
      <a:accent6>
        <a:srgbClr val="F6B26B"/>
      </a:accent6>
      <a:hlink>
        <a:srgbClr val="741B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178</Words>
  <Application>Microsoft Office PowerPoint</Application>
  <PresentationFormat>On-screen Show (16:9)</PresentationFormat>
  <Paragraphs>43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Family Day Newsletter by Slidesgo</vt:lpstr>
      <vt:lpstr>شو موضوعنا اليوم؟</vt:lpstr>
      <vt:lpstr>يلا نلعب🏃🏻‍♀️🏃🏻</vt:lpstr>
      <vt:lpstr>الصوم</vt:lpstr>
      <vt:lpstr>الصوم عن الأكل</vt:lpstr>
      <vt:lpstr>الصوم بعطي قوة للانسان</vt:lpstr>
      <vt:lpstr>أنا صايم أنا صايم</vt:lpstr>
      <vt:lpstr> نصوم بالخفاء  =  من دون ما نحكي لحدا</vt:lpstr>
      <vt:lpstr>PowerPoint Presentation</vt:lpstr>
      <vt:lpstr>ايش هاي؟ 🧐🧐🧐</vt:lpstr>
      <vt:lpstr>اكبس عالكنز🤩 </vt:lpstr>
      <vt:lpstr>لازم  نجمّع  كنز  بالسماء</vt:lpstr>
      <vt:lpstr>لما نزعل حدا بالصوم لازم نروح نصالحه</vt:lpstr>
      <vt:lpstr>واذا احنا غلطانين منروح و منحكي أسف و منعتذر له</vt:lpstr>
      <vt:lpstr>منسامح </vt:lpstr>
      <vt:lpstr>Video Time</vt:lpstr>
      <vt:lpstr>متى يبدأ زمن الصوم؟🤔</vt:lpstr>
      <vt:lpstr>متى ينتهي الصوم؟</vt:lpstr>
      <vt:lpstr>PowerPoint Presentation</vt:lpstr>
      <vt:lpstr>رتّب الآية</vt:lpstr>
      <vt:lpstr>التركيب الصحيح</vt:lpstr>
      <vt:lpstr>ما ننسى انه بفترة الصوم لازم كمان نصلّي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شو موضوعنا اليوم؟</dc:title>
  <dc:creator>Dana Tannous</dc:creator>
  <cp:lastModifiedBy>Windows User</cp:lastModifiedBy>
  <cp:revision>22</cp:revision>
  <dcterms:modified xsi:type="dcterms:W3CDTF">2022-01-22T16:29:28Z</dcterms:modified>
</cp:coreProperties>
</file>